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sldIdLst>
    <p:sldId id="329" r:id="rId5"/>
    <p:sldId id="259" r:id="rId6"/>
    <p:sldId id="307" r:id="rId7"/>
    <p:sldId id="306" r:id="rId8"/>
    <p:sldId id="296" r:id="rId9"/>
    <p:sldId id="319" r:id="rId10"/>
    <p:sldId id="320" r:id="rId11"/>
    <p:sldId id="328" r:id="rId12"/>
    <p:sldId id="321" r:id="rId13"/>
    <p:sldId id="312" r:id="rId14"/>
    <p:sldId id="322" r:id="rId15"/>
    <p:sldId id="323" r:id="rId16"/>
    <p:sldId id="327" r:id="rId17"/>
    <p:sldId id="326" r:id="rId18"/>
    <p:sldId id="325" r:id="rId19"/>
    <p:sldId id="311" r:id="rId20"/>
    <p:sldId id="308" r:id="rId21"/>
    <p:sldId id="294" r:id="rId22"/>
    <p:sldId id="301" r:id="rId23"/>
    <p:sldId id="302" r:id="rId24"/>
    <p:sldId id="303" r:id="rId25"/>
    <p:sldId id="304" r:id="rId26"/>
    <p:sldId id="305" r:id="rId27"/>
    <p:sldId id="29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D9D6EDA-6345-47E8-96F6-519A4C9332D7}">
          <p14:sldIdLst>
            <p14:sldId id="329"/>
            <p14:sldId id="259"/>
            <p14:sldId id="307"/>
            <p14:sldId id="306"/>
            <p14:sldId id="296"/>
            <p14:sldId id="319"/>
            <p14:sldId id="320"/>
            <p14:sldId id="328"/>
            <p14:sldId id="321"/>
            <p14:sldId id="312"/>
            <p14:sldId id="322"/>
            <p14:sldId id="323"/>
            <p14:sldId id="327"/>
            <p14:sldId id="326"/>
            <p14:sldId id="325"/>
            <p14:sldId id="311"/>
            <p14:sldId id="308"/>
            <p14:sldId id="294"/>
            <p14:sldId id="301"/>
            <p14:sldId id="302"/>
            <p14:sldId id="303"/>
            <p14:sldId id="304"/>
            <p14:sldId id="305"/>
            <p14:sldId id="298"/>
          </p14:sldIdLst>
        </p14:section>
      </p14:sectionLst>
    </p:ext>
    <p:ext uri="{EFAFB233-063F-42B5-8137-9DF3F51BA10A}">
      <p15:sldGuideLst xmlns:p15="http://schemas.microsoft.com/office/powerpoint/2012/main">
        <p15:guide id="2" pos="3840" userDrawn="1">
          <p15:clr>
            <a:srgbClr val="A4A3A4"/>
          </p15:clr>
        </p15:guide>
        <p15:guide id="3" orient="horz" pos="2183"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5B"/>
    <a:srgbClr val="C4004E"/>
    <a:srgbClr val="F6D50F"/>
    <a:srgbClr val="2A24A4"/>
    <a:srgbClr val="8CC2BF"/>
    <a:srgbClr val="644D7A"/>
    <a:srgbClr val="8EB73C"/>
    <a:srgbClr val="009DE0"/>
    <a:srgbClr val="1666AE"/>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70" autoAdjust="0"/>
    <p:restoredTop sz="75330" autoAdjust="0"/>
  </p:normalViewPr>
  <p:slideViewPr>
    <p:cSldViewPr snapToGrid="0" showGuides="1">
      <p:cViewPr varScale="1">
        <p:scale>
          <a:sx n="50" d="100"/>
          <a:sy n="50" d="100"/>
        </p:scale>
        <p:origin x="1416" y="42"/>
      </p:cViewPr>
      <p:guideLst>
        <p:guide pos="3840"/>
        <p:guide orient="horz" pos="2183"/>
      </p:guideLst>
    </p:cSldViewPr>
  </p:slideViewPr>
  <p:outlineViewPr>
    <p:cViewPr>
      <p:scale>
        <a:sx n="33" d="100"/>
        <a:sy n="33" d="100"/>
      </p:scale>
      <p:origin x="0" y="0"/>
    </p:cViewPr>
  </p:outlineViewPr>
  <p:notesTextViewPr>
    <p:cViewPr>
      <p:scale>
        <a:sx n="3" d="2"/>
        <a:sy n="3" d="2"/>
      </p:scale>
      <p:origin x="0" y="0"/>
    </p:cViewPr>
  </p:notesTextViewPr>
  <p:notesViewPr>
    <p:cSldViewPr snapToGrid="0" showGuides="1">
      <p:cViewPr varScale="1">
        <p:scale>
          <a:sx n="51" d="100"/>
          <a:sy n="51" d="100"/>
        </p:scale>
        <p:origin x="2034" y="90"/>
      </p:cViewPr>
      <p:guideLst>
        <p:guide orient="horz" pos="2880"/>
        <p:guide pos="216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Campbell" userId="6dda6eea-01a9-42a6-ae14-4c779bdaae9f" providerId="ADAL" clId="{BABB20C7-EFCF-44F4-87FD-8BA44833CED3}"/>
    <pc:docChg chg="custSel modSld">
      <pc:chgData name="Richard Campbell" userId="6dda6eea-01a9-42a6-ae14-4c779bdaae9f" providerId="ADAL" clId="{BABB20C7-EFCF-44F4-87FD-8BA44833CED3}" dt="2023-12-06T12:44:08.030" v="15" actId="478"/>
      <pc:docMkLst>
        <pc:docMk/>
      </pc:docMkLst>
      <pc:sldChg chg="delSp mod">
        <pc:chgData name="Richard Campbell" userId="6dda6eea-01a9-42a6-ae14-4c779bdaae9f" providerId="ADAL" clId="{BABB20C7-EFCF-44F4-87FD-8BA44833CED3}" dt="2023-12-06T12:44:08.030" v="15" actId="478"/>
        <pc:sldMkLst>
          <pc:docMk/>
          <pc:sldMk cId="766804693" sldId="298"/>
        </pc:sldMkLst>
        <pc:spChg chg="del">
          <ac:chgData name="Richard Campbell" userId="6dda6eea-01a9-42a6-ae14-4c779bdaae9f" providerId="ADAL" clId="{BABB20C7-EFCF-44F4-87FD-8BA44833CED3}" dt="2023-12-06T12:44:08.030" v="15" actId="478"/>
          <ac:spMkLst>
            <pc:docMk/>
            <pc:sldMk cId="766804693" sldId="298"/>
            <ac:spMk id="4" creationId="{B76BF96A-0E60-D8ED-BBD9-7E395BEE14F9}"/>
          </ac:spMkLst>
        </pc:spChg>
      </pc:sldChg>
      <pc:sldChg chg="modNotesTx">
        <pc:chgData name="Richard Campbell" userId="6dda6eea-01a9-42a6-ae14-4c779bdaae9f" providerId="ADAL" clId="{BABB20C7-EFCF-44F4-87FD-8BA44833CED3}" dt="2023-12-06T12:43:02.814" v="2" actId="5793"/>
        <pc:sldMkLst>
          <pc:docMk/>
          <pc:sldMk cId="3053313274" sldId="306"/>
        </pc:sldMkLst>
      </pc:sldChg>
      <pc:sldChg chg="modNotesTx">
        <pc:chgData name="Richard Campbell" userId="6dda6eea-01a9-42a6-ae14-4c779bdaae9f" providerId="ADAL" clId="{BABB20C7-EFCF-44F4-87FD-8BA44833CED3}" dt="2023-12-06T12:42:58.567" v="0" actId="6549"/>
        <pc:sldMkLst>
          <pc:docMk/>
          <pc:sldMk cId="4247210744" sldId="307"/>
        </pc:sldMkLst>
      </pc:sldChg>
      <pc:sldChg chg="modNotesTx">
        <pc:chgData name="Richard Campbell" userId="6dda6eea-01a9-42a6-ae14-4c779bdaae9f" providerId="ADAL" clId="{BABB20C7-EFCF-44F4-87FD-8BA44833CED3}" dt="2023-12-06T12:43:42.683" v="13" actId="6549"/>
        <pc:sldMkLst>
          <pc:docMk/>
          <pc:sldMk cId="1043274602" sldId="311"/>
        </pc:sldMkLst>
      </pc:sldChg>
      <pc:sldChg chg="modNotesTx">
        <pc:chgData name="Richard Campbell" userId="6dda6eea-01a9-42a6-ae14-4c779bdaae9f" providerId="ADAL" clId="{BABB20C7-EFCF-44F4-87FD-8BA44833CED3}" dt="2023-12-06T12:43:22.943" v="7" actId="6549"/>
        <pc:sldMkLst>
          <pc:docMk/>
          <pc:sldMk cId="301564474" sldId="312"/>
        </pc:sldMkLst>
      </pc:sldChg>
      <pc:sldChg chg="modNotesTx">
        <pc:chgData name="Richard Campbell" userId="6dda6eea-01a9-42a6-ae14-4c779bdaae9f" providerId="ADAL" clId="{BABB20C7-EFCF-44F4-87FD-8BA44833CED3}" dt="2023-12-06T12:43:08.849" v="3" actId="6549"/>
        <pc:sldMkLst>
          <pc:docMk/>
          <pc:sldMk cId="3021762237" sldId="319"/>
        </pc:sldMkLst>
      </pc:sldChg>
      <pc:sldChg chg="modNotesTx">
        <pc:chgData name="Richard Campbell" userId="6dda6eea-01a9-42a6-ae14-4c779bdaae9f" providerId="ADAL" clId="{BABB20C7-EFCF-44F4-87FD-8BA44833CED3}" dt="2023-12-06T12:43:12.035" v="4" actId="6549"/>
        <pc:sldMkLst>
          <pc:docMk/>
          <pc:sldMk cId="344480123" sldId="320"/>
        </pc:sldMkLst>
      </pc:sldChg>
      <pc:sldChg chg="modNotesTx">
        <pc:chgData name="Richard Campbell" userId="6dda6eea-01a9-42a6-ae14-4c779bdaae9f" providerId="ADAL" clId="{BABB20C7-EFCF-44F4-87FD-8BA44833CED3}" dt="2023-12-06T12:43:19.878" v="6" actId="6549"/>
        <pc:sldMkLst>
          <pc:docMk/>
          <pc:sldMk cId="3822428787" sldId="321"/>
        </pc:sldMkLst>
      </pc:sldChg>
      <pc:sldChg chg="modNotesTx">
        <pc:chgData name="Richard Campbell" userId="6dda6eea-01a9-42a6-ae14-4c779bdaae9f" providerId="ADAL" clId="{BABB20C7-EFCF-44F4-87FD-8BA44833CED3}" dt="2023-12-06T12:43:28.655" v="8" actId="6549"/>
        <pc:sldMkLst>
          <pc:docMk/>
          <pc:sldMk cId="62095170" sldId="322"/>
        </pc:sldMkLst>
      </pc:sldChg>
      <pc:sldChg chg="modNotesTx">
        <pc:chgData name="Richard Campbell" userId="6dda6eea-01a9-42a6-ae14-4c779bdaae9f" providerId="ADAL" clId="{BABB20C7-EFCF-44F4-87FD-8BA44833CED3}" dt="2023-12-06T12:43:31.830" v="9" actId="6549"/>
        <pc:sldMkLst>
          <pc:docMk/>
          <pc:sldMk cId="3631404227" sldId="323"/>
        </pc:sldMkLst>
      </pc:sldChg>
      <pc:sldChg chg="modNotesTx">
        <pc:chgData name="Richard Campbell" userId="6dda6eea-01a9-42a6-ae14-4c779bdaae9f" providerId="ADAL" clId="{BABB20C7-EFCF-44F4-87FD-8BA44833CED3}" dt="2023-12-06T12:43:39.869" v="12" actId="6549"/>
        <pc:sldMkLst>
          <pc:docMk/>
          <pc:sldMk cId="2095584793" sldId="325"/>
        </pc:sldMkLst>
      </pc:sldChg>
      <pc:sldChg chg="modNotesTx">
        <pc:chgData name="Richard Campbell" userId="6dda6eea-01a9-42a6-ae14-4c779bdaae9f" providerId="ADAL" clId="{BABB20C7-EFCF-44F4-87FD-8BA44833CED3}" dt="2023-12-06T12:43:37.326" v="11" actId="6549"/>
        <pc:sldMkLst>
          <pc:docMk/>
          <pc:sldMk cId="1370122161" sldId="326"/>
        </pc:sldMkLst>
      </pc:sldChg>
      <pc:sldChg chg="modNotesTx">
        <pc:chgData name="Richard Campbell" userId="6dda6eea-01a9-42a6-ae14-4c779bdaae9f" providerId="ADAL" clId="{BABB20C7-EFCF-44F4-87FD-8BA44833CED3}" dt="2023-12-06T12:43:34.291" v="10" actId="6549"/>
        <pc:sldMkLst>
          <pc:docMk/>
          <pc:sldMk cId="2721557490" sldId="327"/>
        </pc:sldMkLst>
      </pc:sldChg>
      <pc:sldChg chg="modNotesTx">
        <pc:chgData name="Richard Campbell" userId="6dda6eea-01a9-42a6-ae14-4c779bdaae9f" providerId="ADAL" clId="{BABB20C7-EFCF-44F4-87FD-8BA44833CED3}" dt="2023-12-06T12:43:15.775" v="5" actId="6549"/>
        <pc:sldMkLst>
          <pc:docMk/>
          <pc:sldMk cId="4239236783" sldId="328"/>
        </pc:sldMkLst>
      </pc:sldChg>
      <pc:sldChg chg="delSp mod">
        <pc:chgData name="Richard Campbell" userId="6dda6eea-01a9-42a6-ae14-4c779bdaae9f" providerId="ADAL" clId="{BABB20C7-EFCF-44F4-87FD-8BA44833CED3}" dt="2023-12-06T12:44:01.889" v="14" actId="478"/>
        <pc:sldMkLst>
          <pc:docMk/>
          <pc:sldMk cId="2504041850" sldId="329"/>
        </pc:sldMkLst>
        <pc:spChg chg="del">
          <ac:chgData name="Richard Campbell" userId="6dda6eea-01a9-42a6-ae14-4c779bdaae9f" providerId="ADAL" clId="{BABB20C7-EFCF-44F4-87FD-8BA44833CED3}" dt="2023-12-06T12:44:01.889" v="14" actId="478"/>
          <ac:spMkLst>
            <pc:docMk/>
            <pc:sldMk cId="2504041850" sldId="329"/>
            <ac:spMk id="12" creationId="{DD5EB2BC-0A27-A4E9-6BA9-8FAB75CF2A33}"/>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Members</c:v>
                </c:pt>
              </c:strCache>
            </c:strRef>
          </c:tx>
          <c:spPr>
            <a:solidFill>
              <a:srgbClr val="009DE0"/>
            </a:solidFill>
            <a:ln>
              <a:noFill/>
            </a:ln>
            <a:effectLst>
              <a:outerShdw blurRad="50800" dist="38100" dir="2700000" algn="tl" rotWithShape="0">
                <a:prstClr val="black">
                  <a:alpha val="40000"/>
                </a:prstClr>
              </a:outerShdw>
            </a:effectLst>
            <a:scene3d>
              <a:camera prst="orthographicFront"/>
              <a:lightRig rig="threePt" dir="t"/>
            </a:scene3d>
            <a:sp3d>
              <a:bevelT/>
              <a:bevelB w="152400" h="50800" prst="softRound"/>
            </a:sp3d>
          </c:spPr>
          <c:invertIfNegative val="0"/>
          <c:dLbls>
            <c:dLbl>
              <c:idx val="0"/>
              <c:layout>
                <c:manualLayout>
                  <c:x val="-2.8409094086557589E-3"/>
                  <c:y val="7.7343745242141659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C5E-4C17-B44D-E278FB68B646}"/>
                </c:ext>
              </c:extLst>
            </c:dLbl>
            <c:dLbl>
              <c:idx val="1"/>
              <c:layout>
                <c:manualLayout>
                  <c:x val="0"/>
                  <c:y val="6.7968745818851761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C5E-4C17-B44D-E278FB68B646}"/>
                </c:ext>
              </c:extLst>
            </c:dLbl>
            <c:dLbl>
              <c:idx val="2"/>
              <c:layout>
                <c:manualLayout>
                  <c:x val="5.6818188173115179E-3"/>
                  <c:y val="6.7968745818851761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C5E-4C17-B44D-E278FB68B646}"/>
                </c:ext>
              </c:extLst>
            </c:dLbl>
            <c:dLbl>
              <c:idx val="3"/>
              <c:layout>
                <c:manualLayout>
                  <c:x val="2.8409094086556549E-3"/>
                  <c:y val="6.0937496251384338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C5E-4C17-B44D-E278FB68B646}"/>
                </c:ext>
              </c:extLst>
            </c:dLbl>
            <c:dLbl>
              <c:idx val="4"/>
              <c:layout>
                <c:manualLayout>
                  <c:x val="2.8409094086557589E-3"/>
                  <c:y val="7.0312495674674319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C5E-4C17-B44D-E278FB68B646}"/>
                </c:ext>
              </c:extLst>
            </c:dLbl>
            <c:dLbl>
              <c:idx val="5"/>
              <c:layout>
                <c:manualLayout>
                  <c:x val="1.4204547043277752E-3"/>
                  <c:y val="7.0312495674674153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C5E-4C17-B44D-E278FB68B646}"/>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0-5 years</c:v>
                </c:pt>
                <c:pt idx="1">
                  <c:v>6-10 years</c:v>
                </c:pt>
                <c:pt idx="2">
                  <c:v>11-15 years</c:v>
                </c:pt>
                <c:pt idx="3">
                  <c:v>16-20 years</c:v>
                </c:pt>
                <c:pt idx="4">
                  <c:v>21-25 years</c:v>
                </c:pt>
                <c:pt idx="5">
                  <c:v>26+ years</c:v>
                </c:pt>
              </c:strCache>
            </c:strRef>
          </c:cat>
          <c:val>
            <c:numRef>
              <c:f>Sheet1!$B$2:$B$7</c:f>
              <c:numCache>
                <c:formatCode>General</c:formatCode>
                <c:ptCount val="6"/>
                <c:pt idx="0">
                  <c:v>274</c:v>
                </c:pt>
                <c:pt idx="1">
                  <c:v>74</c:v>
                </c:pt>
                <c:pt idx="2">
                  <c:v>52</c:v>
                </c:pt>
                <c:pt idx="3">
                  <c:v>32</c:v>
                </c:pt>
                <c:pt idx="4">
                  <c:v>106</c:v>
                </c:pt>
                <c:pt idx="5">
                  <c:v>97</c:v>
                </c:pt>
              </c:numCache>
            </c:numRef>
          </c:val>
          <c:extLst>
            <c:ext xmlns:c16="http://schemas.microsoft.com/office/drawing/2014/chart" uri="{C3380CC4-5D6E-409C-BE32-E72D297353CC}">
              <c16:uniqueId val="{00000000-9C5E-4C17-B44D-E278FB68B646}"/>
            </c:ext>
          </c:extLst>
        </c:ser>
        <c:dLbls>
          <c:showLegendKey val="0"/>
          <c:showVal val="0"/>
          <c:showCatName val="0"/>
          <c:showSerName val="0"/>
          <c:showPercent val="0"/>
          <c:showBubbleSize val="0"/>
        </c:dLbls>
        <c:gapWidth val="74"/>
        <c:shape val="box"/>
        <c:axId val="530560831"/>
        <c:axId val="529848863"/>
        <c:axId val="0"/>
      </c:bar3DChart>
      <c:catAx>
        <c:axId val="530560831"/>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bg1"/>
                    </a:solidFill>
                    <a:latin typeface="Arial" panose="020B0604020202020204" pitchFamily="34" charset="0"/>
                    <a:ea typeface="+mn-ea"/>
                    <a:cs typeface="Arial" panose="020B0604020202020204" pitchFamily="34" charset="0"/>
                  </a:defRPr>
                </a:pPr>
                <a:r>
                  <a:rPr lang="en-GB"/>
                  <a:t>Years in membership</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529848863"/>
        <c:crosses val="autoZero"/>
        <c:auto val="1"/>
        <c:lblAlgn val="ctr"/>
        <c:lblOffset val="100"/>
        <c:noMultiLvlLbl val="0"/>
      </c:catAx>
      <c:valAx>
        <c:axId val="529848863"/>
        <c:scaling>
          <c:orientation val="minMax"/>
        </c:scaling>
        <c:delete val="1"/>
        <c:axPos val="l"/>
        <c:numFmt formatCode="General" sourceLinked="1"/>
        <c:majorTickMark val="none"/>
        <c:minorTickMark val="none"/>
        <c:tickLblPos val="nextTo"/>
        <c:crossAx val="5305608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70675442913386"/>
          <c:y val="3.2812497981514643E-2"/>
          <c:w val="0.59793245570866138"/>
          <c:h val="0.94843750317190556"/>
        </c:manualLayout>
      </c:layout>
      <c:barChart>
        <c:barDir val="bar"/>
        <c:grouping val="clustered"/>
        <c:varyColors val="0"/>
        <c:ser>
          <c:idx val="0"/>
          <c:order val="0"/>
          <c:tx>
            <c:strRef>
              <c:f>Sheet1!$B$1</c:f>
              <c:strCache>
                <c:ptCount val="1"/>
                <c:pt idx="0">
                  <c:v> 2</c:v>
                </c:pt>
              </c:strCache>
            </c:strRef>
          </c:tx>
          <c:spPr>
            <a:solidFill>
              <a:srgbClr val="8CC2BF"/>
            </a:solidFill>
            <a:ln>
              <a:noFill/>
            </a:ln>
            <a:effectLst>
              <a:outerShdw blurRad="50800" dist="12700" dir="2700000" algn="tl" rotWithShape="0">
                <a:prstClr val="black">
                  <a:alpha val="40000"/>
                </a:prstClr>
              </a:outerShdw>
            </a:effectLst>
            <a:scene3d>
              <a:camera prst="orthographicFront"/>
              <a:lightRig rig="threePt" dir="t"/>
            </a:scene3d>
            <a:sp3d>
              <a:bevelT/>
              <a:bevelB w="152400" h="50800" prst="softRound"/>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Stay up-to-date with sector developments</c:v>
                </c:pt>
                <c:pt idx="1">
                  <c:v>Technical support</c:v>
                </c:pt>
                <c:pt idx="2">
                  <c:v>Access to legal and employment advice etc</c:v>
                </c:pt>
                <c:pt idx="3">
                  <c:v>Schemes such as ACCS and WaterMark</c:v>
                </c:pt>
                <c:pt idx="4">
                  <c:v>Use of logo as a quality mark</c:v>
                </c:pt>
                <c:pt idx="5">
                  <c:v>Provide customers with reassurance of being reputable</c:v>
                </c:pt>
                <c:pt idx="6">
                  <c:v>Reputation for representing and advocating for the profession</c:v>
                </c:pt>
                <c:pt idx="7">
                  <c:v>SNIPEF's reputation for professional support</c:v>
                </c:pt>
                <c:pt idx="8">
                  <c:v>Access to STS grants and funding</c:v>
                </c:pt>
              </c:strCache>
            </c:strRef>
          </c:cat>
          <c:val>
            <c:numRef>
              <c:f>Sheet1!$B$2:$B$10</c:f>
              <c:numCache>
                <c:formatCode>0%</c:formatCode>
                <c:ptCount val="9"/>
                <c:pt idx="0">
                  <c:v>0.46</c:v>
                </c:pt>
                <c:pt idx="1">
                  <c:v>0.46</c:v>
                </c:pt>
                <c:pt idx="2">
                  <c:v>0.46</c:v>
                </c:pt>
                <c:pt idx="3">
                  <c:v>0.51</c:v>
                </c:pt>
                <c:pt idx="4">
                  <c:v>0.51</c:v>
                </c:pt>
                <c:pt idx="5">
                  <c:v>0.53</c:v>
                </c:pt>
                <c:pt idx="6">
                  <c:v>0.56999999999999995</c:v>
                </c:pt>
                <c:pt idx="7">
                  <c:v>0.59</c:v>
                </c:pt>
                <c:pt idx="8">
                  <c:v>0.62</c:v>
                </c:pt>
              </c:numCache>
            </c:numRef>
          </c:val>
          <c:extLst>
            <c:ext xmlns:c16="http://schemas.microsoft.com/office/drawing/2014/chart" uri="{C3380CC4-5D6E-409C-BE32-E72D297353CC}">
              <c16:uniqueId val="{00000000-2D35-4345-B502-C7F6943E8C6F}"/>
            </c:ext>
          </c:extLst>
        </c:ser>
        <c:dLbls>
          <c:dLblPos val="outEnd"/>
          <c:showLegendKey val="0"/>
          <c:showVal val="1"/>
          <c:showCatName val="0"/>
          <c:showSerName val="0"/>
          <c:showPercent val="0"/>
          <c:showBubbleSize val="0"/>
        </c:dLbls>
        <c:gapWidth val="74"/>
        <c:axId val="530560831"/>
        <c:axId val="529848863"/>
      </c:barChart>
      <c:catAx>
        <c:axId val="53056083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29848863"/>
        <c:crosses val="autoZero"/>
        <c:auto val="1"/>
        <c:lblAlgn val="ctr"/>
        <c:lblOffset val="100"/>
        <c:noMultiLvlLbl val="0"/>
      </c:catAx>
      <c:valAx>
        <c:axId val="529848863"/>
        <c:scaling>
          <c:orientation val="minMax"/>
        </c:scaling>
        <c:delete val="1"/>
        <c:axPos val="b"/>
        <c:numFmt formatCode="0%" sourceLinked="1"/>
        <c:majorTickMark val="none"/>
        <c:minorTickMark val="none"/>
        <c:tickLblPos val="nextTo"/>
        <c:crossAx val="5305608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70675442913386"/>
          <c:y val="3.2812497981514643E-2"/>
          <c:w val="0.59793245570866138"/>
          <c:h val="0.94843750317190556"/>
        </c:manualLayout>
      </c:layout>
      <c:barChart>
        <c:barDir val="bar"/>
        <c:grouping val="clustered"/>
        <c:varyColors val="0"/>
        <c:ser>
          <c:idx val="0"/>
          <c:order val="0"/>
          <c:tx>
            <c:strRef>
              <c:f>Sheet1!$B$1</c:f>
              <c:strCache>
                <c:ptCount val="1"/>
                <c:pt idx="0">
                  <c:v> 2</c:v>
                </c:pt>
              </c:strCache>
            </c:strRef>
          </c:tx>
          <c:spPr>
            <a:solidFill>
              <a:srgbClr val="644D7A"/>
            </a:solidFill>
            <a:ln>
              <a:noFill/>
            </a:ln>
            <a:effectLst>
              <a:outerShdw blurRad="50800" dist="12700" dir="2700000" algn="tl" rotWithShape="0">
                <a:prstClr val="black">
                  <a:alpha val="40000"/>
                </a:prstClr>
              </a:outerShdw>
            </a:effectLst>
            <a:scene3d>
              <a:camera prst="orthographicFront"/>
              <a:lightRig rig="threePt" dir="t"/>
            </a:scene3d>
            <a:sp3d>
              <a:bevelT/>
              <a:bevelB w="152400" h="50800" prst="softRound"/>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Holiday and sick pay schemes</c:v>
                </c:pt>
                <c:pt idx="1">
                  <c:v>Technical services</c:v>
                </c:pt>
                <c:pt idx="2">
                  <c:v>Employment and legal services</c:v>
                </c:pt>
                <c:pt idx="3">
                  <c:v>Access to WaterSafe</c:v>
                </c:pt>
                <c:pt idx="4">
                  <c:v>Access to ACCS</c:v>
                </c:pt>
                <c:pt idx="5">
                  <c:v>Apprentice grants and funding</c:v>
                </c:pt>
                <c:pt idx="6">
                  <c:v>SNIPEF Logo</c:v>
                </c:pt>
                <c:pt idx="7">
                  <c:v>SNIPEF Training Services</c:v>
                </c:pt>
                <c:pt idx="8">
                  <c:v>PlumbHeat/PluggedIn</c:v>
                </c:pt>
              </c:strCache>
            </c:strRef>
          </c:cat>
          <c:val>
            <c:numRef>
              <c:f>Sheet1!$B$2:$B$10</c:f>
              <c:numCache>
                <c:formatCode>0%</c:formatCode>
                <c:ptCount val="9"/>
                <c:pt idx="0">
                  <c:v>0.22</c:v>
                </c:pt>
                <c:pt idx="1">
                  <c:v>0.36</c:v>
                </c:pt>
                <c:pt idx="2">
                  <c:v>0.42</c:v>
                </c:pt>
                <c:pt idx="3">
                  <c:v>0.42</c:v>
                </c:pt>
                <c:pt idx="4">
                  <c:v>0.56000000000000005</c:v>
                </c:pt>
                <c:pt idx="5">
                  <c:v>0.6</c:v>
                </c:pt>
                <c:pt idx="6">
                  <c:v>0.61</c:v>
                </c:pt>
                <c:pt idx="7">
                  <c:v>0.65</c:v>
                </c:pt>
                <c:pt idx="8">
                  <c:v>0.69</c:v>
                </c:pt>
              </c:numCache>
            </c:numRef>
          </c:val>
          <c:extLst>
            <c:ext xmlns:c16="http://schemas.microsoft.com/office/drawing/2014/chart" uri="{C3380CC4-5D6E-409C-BE32-E72D297353CC}">
              <c16:uniqueId val="{00000000-2D35-4345-B502-C7F6943E8C6F}"/>
            </c:ext>
          </c:extLst>
        </c:ser>
        <c:dLbls>
          <c:dLblPos val="outEnd"/>
          <c:showLegendKey val="0"/>
          <c:showVal val="1"/>
          <c:showCatName val="0"/>
          <c:showSerName val="0"/>
          <c:showPercent val="0"/>
          <c:showBubbleSize val="0"/>
        </c:dLbls>
        <c:gapWidth val="74"/>
        <c:axId val="530560831"/>
        <c:axId val="529848863"/>
      </c:barChart>
      <c:catAx>
        <c:axId val="53056083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29848863"/>
        <c:crosses val="autoZero"/>
        <c:auto val="1"/>
        <c:lblAlgn val="ctr"/>
        <c:lblOffset val="100"/>
        <c:noMultiLvlLbl val="0"/>
      </c:catAx>
      <c:valAx>
        <c:axId val="529848863"/>
        <c:scaling>
          <c:orientation val="minMax"/>
        </c:scaling>
        <c:delete val="1"/>
        <c:axPos val="b"/>
        <c:numFmt formatCode="0%" sourceLinked="1"/>
        <c:majorTickMark val="none"/>
        <c:minorTickMark val="none"/>
        <c:tickLblPos val="nextTo"/>
        <c:crossAx val="5305608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70675442913386"/>
          <c:y val="3.2812497981514643E-2"/>
          <c:w val="0.59793245570866138"/>
          <c:h val="0.94843750317190556"/>
        </c:manualLayout>
      </c:layout>
      <c:barChart>
        <c:barDir val="bar"/>
        <c:grouping val="clustered"/>
        <c:varyColors val="0"/>
        <c:ser>
          <c:idx val="0"/>
          <c:order val="0"/>
          <c:tx>
            <c:strRef>
              <c:f>Sheet1!$B$1</c:f>
              <c:strCache>
                <c:ptCount val="1"/>
                <c:pt idx="0">
                  <c:v> 2</c:v>
                </c:pt>
              </c:strCache>
            </c:strRef>
          </c:tx>
          <c:spPr>
            <a:solidFill>
              <a:srgbClr val="8EB73C"/>
            </a:solidFill>
            <a:ln>
              <a:noFill/>
            </a:ln>
            <a:effectLst>
              <a:outerShdw blurRad="50800" dist="12700" dir="2700000" algn="tl" rotWithShape="0">
                <a:prstClr val="black">
                  <a:alpha val="40000"/>
                </a:prstClr>
              </a:outerShdw>
            </a:effectLst>
            <a:scene3d>
              <a:camera prst="orthographicFront"/>
              <a:lightRig rig="threePt" dir="t"/>
            </a:scene3d>
            <a:sp3d>
              <a:bevelT/>
              <a:bevelB w="152400" h="50800" prst="softRound"/>
            </a:sp3d>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SNIPEF works hard for its members</c:v>
                </c:pt>
                <c:pt idx="1">
                  <c:v>SNIPEF is forward thinking</c:v>
                </c:pt>
                <c:pt idx="2">
                  <c:v>SNIPEF meets my needs</c:v>
                </c:pt>
                <c:pt idx="3">
                  <c:v>SNIPEF is inclusive and welcoming to all</c:v>
                </c:pt>
                <c:pt idx="4">
                  <c:v>STS is a managing agent for apprenticeships</c:v>
                </c:pt>
                <c:pt idx="5">
                  <c:v>SNIPEF offers useful services to members</c:v>
                </c:pt>
                <c:pt idx="6">
                  <c:v>SNIPEF understands the profession</c:v>
                </c:pt>
                <c:pt idx="7">
                  <c:v>Should encourage more people into the profession</c:v>
                </c:pt>
                <c:pt idx="8">
                  <c:v>Leading plumbing organisation</c:v>
                </c:pt>
              </c:strCache>
            </c:strRef>
          </c:cat>
          <c:val>
            <c:numRef>
              <c:f>Sheet1!$B$2:$B$10</c:f>
              <c:numCache>
                <c:formatCode>0%</c:formatCode>
                <c:ptCount val="9"/>
                <c:pt idx="0">
                  <c:v>0.7</c:v>
                </c:pt>
                <c:pt idx="1">
                  <c:v>0.74</c:v>
                </c:pt>
                <c:pt idx="2">
                  <c:v>0.78</c:v>
                </c:pt>
                <c:pt idx="3">
                  <c:v>0.82</c:v>
                </c:pt>
                <c:pt idx="4">
                  <c:v>0.85</c:v>
                </c:pt>
                <c:pt idx="5">
                  <c:v>0.87</c:v>
                </c:pt>
                <c:pt idx="6">
                  <c:v>0.87</c:v>
                </c:pt>
                <c:pt idx="7">
                  <c:v>0.87</c:v>
                </c:pt>
                <c:pt idx="8">
                  <c:v>0.94</c:v>
                </c:pt>
              </c:numCache>
            </c:numRef>
          </c:val>
          <c:extLst>
            <c:ext xmlns:c16="http://schemas.microsoft.com/office/drawing/2014/chart" uri="{C3380CC4-5D6E-409C-BE32-E72D297353CC}">
              <c16:uniqueId val="{00000000-2D35-4345-B502-C7F6943E8C6F}"/>
            </c:ext>
          </c:extLst>
        </c:ser>
        <c:dLbls>
          <c:dLblPos val="outEnd"/>
          <c:showLegendKey val="0"/>
          <c:showVal val="1"/>
          <c:showCatName val="0"/>
          <c:showSerName val="0"/>
          <c:showPercent val="0"/>
          <c:showBubbleSize val="0"/>
        </c:dLbls>
        <c:gapWidth val="74"/>
        <c:axId val="530560831"/>
        <c:axId val="529848863"/>
      </c:barChart>
      <c:catAx>
        <c:axId val="53056083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29848863"/>
        <c:crosses val="autoZero"/>
        <c:auto val="1"/>
        <c:lblAlgn val="ctr"/>
        <c:lblOffset val="100"/>
        <c:noMultiLvlLbl val="0"/>
      </c:catAx>
      <c:valAx>
        <c:axId val="529848863"/>
        <c:scaling>
          <c:orientation val="minMax"/>
        </c:scaling>
        <c:delete val="1"/>
        <c:axPos val="b"/>
        <c:numFmt formatCode="0%" sourceLinked="1"/>
        <c:majorTickMark val="none"/>
        <c:minorTickMark val="none"/>
        <c:tickLblPos val="nextTo"/>
        <c:crossAx val="5305608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latin typeface="Arial" panose="020B0604020202020204" pitchFamily="34" charset="0"/>
          <a:cs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70675442913386"/>
          <c:y val="3.2812497981514643E-2"/>
          <c:w val="0.59793245570866138"/>
          <c:h val="0.94843750317190556"/>
        </c:manualLayout>
      </c:layout>
      <c:barChart>
        <c:barDir val="bar"/>
        <c:grouping val="clustered"/>
        <c:varyColors val="0"/>
        <c:ser>
          <c:idx val="0"/>
          <c:order val="0"/>
          <c:tx>
            <c:strRef>
              <c:f>Sheet1!$B$1</c:f>
              <c:strCache>
                <c:ptCount val="1"/>
                <c:pt idx="0">
                  <c:v> 2</c:v>
                </c:pt>
              </c:strCache>
            </c:strRef>
          </c:tx>
          <c:spPr>
            <a:solidFill>
              <a:srgbClr val="8EB73C"/>
            </a:solidFill>
            <a:ln>
              <a:noFill/>
            </a:ln>
            <a:effectLst>
              <a:outerShdw blurRad="50800" dist="12700" dir="2700000" algn="tl" rotWithShape="0">
                <a:prstClr val="black">
                  <a:alpha val="40000"/>
                </a:prstClr>
              </a:outerShdw>
            </a:effectLst>
            <a:scene3d>
              <a:camera prst="orthographicFront"/>
              <a:lightRig rig="threePt" dir="t"/>
            </a:scene3d>
            <a:sp3d>
              <a:bevelT/>
              <a:bevelB w="152400" h="50800" prst="softRound"/>
            </a:sp3d>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No sense on where it is going</c:v>
                </c:pt>
                <c:pt idx="1">
                  <c:v>Reflects too much on the past</c:v>
                </c:pt>
                <c:pt idx="2">
                  <c:v>Old Boys Club</c:v>
                </c:pt>
              </c:strCache>
            </c:strRef>
          </c:cat>
          <c:val>
            <c:numRef>
              <c:f>Sheet1!$B$2:$B$4</c:f>
              <c:numCache>
                <c:formatCode>0%</c:formatCode>
                <c:ptCount val="3"/>
                <c:pt idx="0">
                  <c:v>0.09</c:v>
                </c:pt>
                <c:pt idx="1">
                  <c:v>0.12</c:v>
                </c:pt>
                <c:pt idx="2">
                  <c:v>0.12</c:v>
                </c:pt>
              </c:numCache>
            </c:numRef>
          </c:val>
          <c:extLst>
            <c:ext xmlns:c16="http://schemas.microsoft.com/office/drawing/2014/chart" uri="{C3380CC4-5D6E-409C-BE32-E72D297353CC}">
              <c16:uniqueId val="{00000000-2D35-4345-B502-C7F6943E8C6F}"/>
            </c:ext>
          </c:extLst>
        </c:ser>
        <c:dLbls>
          <c:dLblPos val="outEnd"/>
          <c:showLegendKey val="0"/>
          <c:showVal val="1"/>
          <c:showCatName val="0"/>
          <c:showSerName val="0"/>
          <c:showPercent val="0"/>
          <c:showBubbleSize val="0"/>
        </c:dLbls>
        <c:gapWidth val="74"/>
        <c:axId val="530560831"/>
        <c:axId val="529848863"/>
      </c:barChart>
      <c:catAx>
        <c:axId val="53056083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29848863"/>
        <c:crosses val="autoZero"/>
        <c:auto val="1"/>
        <c:lblAlgn val="ctr"/>
        <c:lblOffset val="100"/>
        <c:noMultiLvlLbl val="0"/>
      </c:catAx>
      <c:valAx>
        <c:axId val="529848863"/>
        <c:scaling>
          <c:orientation val="minMax"/>
        </c:scaling>
        <c:delete val="1"/>
        <c:axPos val="b"/>
        <c:numFmt formatCode="0%" sourceLinked="1"/>
        <c:majorTickMark val="none"/>
        <c:minorTickMark val="none"/>
        <c:tickLblPos val="nextTo"/>
        <c:crossAx val="5305608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latin typeface="Arial" panose="020B0604020202020204" pitchFamily="34" charset="0"/>
          <a:cs typeface="Arial" panose="020B06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70675442913386"/>
          <c:y val="3.2812497981514643E-2"/>
          <c:w val="0.59793245570866138"/>
          <c:h val="0.94843750317190556"/>
        </c:manualLayout>
      </c:layout>
      <c:barChart>
        <c:barDir val="bar"/>
        <c:grouping val="clustered"/>
        <c:varyColors val="0"/>
        <c:ser>
          <c:idx val="0"/>
          <c:order val="0"/>
          <c:tx>
            <c:strRef>
              <c:f>Sheet1!$B$1</c:f>
              <c:strCache>
                <c:ptCount val="1"/>
                <c:pt idx="0">
                  <c:v> 2</c:v>
                </c:pt>
              </c:strCache>
            </c:strRef>
          </c:tx>
          <c:spPr>
            <a:solidFill>
              <a:srgbClr val="8CC2BF"/>
            </a:solidFill>
            <a:ln>
              <a:noFill/>
            </a:ln>
            <a:effectLst>
              <a:outerShdw blurRad="50800" dist="12700" dir="2700000" algn="tl" rotWithShape="0">
                <a:prstClr val="black">
                  <a:alpha val="40000"/>
                </a:prstClr>
              </a:outerShdw>
            </a:effectLst>
            <a:scene3d>
              <a:camera prst="orthographicFront"/>
              <a:lightRig rig="threePt" dir="t"/>
            </a:scene3d>
            <a:sp3d>
              <a:bevelT/>
              <a:bevelB w="152400" h="50800" prst="softRound"/>
            </a:sp3d>
          </c:spPr>
          <c:invertIfNegative val="0"/>
          <c:dPt>
            <c:idx val="1"/>
            <c:invertIfNegative val="0"/>
            <c:bubble3D val="0"/>
            <c:spPr>
              <a:solidFill>
                <a:srgbClr val="F6D50F"/>
              </a:solidFill>
              <a:ln>
                <a:noFill/>
              </a:ln>
              <a:effectLst>
                <a:outerShdw blurRad="50800" dist="12700" dir="2700000" algn="tl" rotWithShape="0">
                  <a:prstClr val="black">
                    <a:alpha val="40000"/>
                  </a:prstClr>
                </a:outerShdw>
              </a:effectLst>
              <a:scene3d>
                <a:camera prst="orthographicFront"/>
                <a:lightRig rig="threePt" dir="t"/>
              </a:scene3d>
              <a:sp3d>
                <a:bevelT/>
                <a:bevelB w="152400" h="50800" prst="softRound"/>
              </a:sp3d>
            </c:spPr>
            <c:extLst>
              <c:ext xmlns:c16="http://schemas.microsoft.com/office/drawing/2014/chart" uri="{C3380CC4-5D6E-409C-BE32-E72D297353CC}">
                <c16:uniqueId val="{00000002-2D40-4ED5-BD82-D70B37FEA577}"/>
              </c:ext>
            </c:extLst>
          </c:dPt>
          <c:dPt>
            <c:idx val="2"/>
            <c:invertIfNegative val="0"/>
            <c:bubble3D val="0"/>
            <c:spPr>
              <a:solidFill>
                <a:srgbClr val="F6D50F"/>
              </a:solidFill>
              <a:ln>
                <a:noFill/>
              </a:ln>
              <a:effectLst>
                <a:outerShdw blurRad="50800" dist="12700" dir="2700000" algn="tl" rotWithShape="0">
                  <a:prstClr val="black">
                    <a:alpha val="40000"/>
                  </a:prstClr>
                </a:outerShdw>
              </a:effectLst>
              <a:scene3d>
                <a:camera prst="orthographicFront"/>
                <a:lightRig rig="threePt" dir="t"/>
              </a:scene3d>
              <a:sp3d>
                <a:bevelT/>
                <a:bevelB w="152400" h="50800" prst="softRound"/>
              </a:sp3d>
            </c:spPr>
            <c:extLst>
              <c:ext xmlns:c16="http://schemas.microsoft.com/office/drawing/2014/chart" uri="{C3380CC4-5D6E-409C-BE32-E72D297353CC}">
                <c16:uniqueId val="{00000003-2D40-4ED5-BD82-D70B37FEA577}"/>
              </c:ext>
            </c:extLst>
          </c:dPt>
          <c:dPt>
            <c:idx val="5"/>
            <c:invertIfNegative val="0"/>
            <c:bubble3D val="0"/>
            <c:spPr>
              <a:solidFill>
                <a:srgbClr val="F6D50F"/>
              </a:solidFill>
              <a:ln>
                <a:noFill/>
              </a:ln>
              <a:effectLst>
                <a:outerShdw blurRad="50800" dist="12700" dir="2700000" algn="tl" rotWithShape="0">
                  <a:prstClr val="black">
                    <a:alpha val="40000"/>
                  </a:prstClr>
                </a:outerShdw>
              </a:effectLst>
              <a:scene3d>
                <a:camera prst="orthographicFront"/>
                <a:lightRig rig="threePt" dir="t"/>
              </a:scene3d>
              <a:sp3d>
                <a:bevelT/>
                <a:bevelB w="152400" h="50800" prst="softRound"/>
              </a:sp3d>
            </c:spPr>
            <c:extLst>
              <c:ext xmlns:c16="http://schemas.microsoft.com/office/drawing/2014/chart" uri="{C3380CC4-5D6E-409C-BE32-E72D297353CC}">
                <c16:uniqueId val="{00000005-2D40-4ED5-BD82-D70B37FEA577}"/>
              </c:ext>
            </c:extLst>
          </c:dPt>
          <c:dPt>
            <c:idx val="6"/>
            <c:invertIfNegative val="0"/>
            <c:bubble3D val="0"/>
            <c:spPr>
              <a:solidFill>
                <a:srgbClr val="2A24A4"/>
              </a:solidFill>
              <a:ln>
                <a:noFill/>
              </a:ln>
              <a:effectLst>
                <a:outerShdw blurRad="50800" dist="12700" dir="2700000" algn="tl" rotWithShape="0">
                  <a:prstClr val="black">
                    <a:alpha val="40000"/>
                  </a:prstClr>
                </a:outerShdw>
              </a:effectLst>
              <a:scene3d>
                <a:camera prst="orthographicFront"/>
                <a:lightRig rig="threePt" dir="t"/>
              </a:scene3d>
              <a:sp3d>
                <a:bevelT/>
                <a:bevelB w="152400" h="50800" prst="softRound"/>
              </a:sp3d>
            </c:spPr>
            <c:extLst>
              <c:ext xmlns:c16="http://schemas.microsoft.com/office/drawing/2014/chart" uri="{C3380CC4-5D6E-409C-BE32-E72D297353CC}">
                <c16:uniqueId val="{00000001-2D40-4ED5-BD82-D70B37FEA577}"/>
              </c:ext>
            </c:extLst>
          </c:dPt>
          <c:dPt>
            <c:idx val="8"/>
            <c:invertIfNegative val="0"/>
            <c:bubble3D val="0"/>
            <c:spPr>
              <a:solidFill>
                <a:srgbClr val="2A24A4"/>
              </a:solidFill>
              <a:ln>
                <a:noFill/>
              </a:ln>
              <a:effectLst>
                <a:outerShdw blurRad="50800" dist="12700" dir="2700000" algn="tl" rotWithShape="0">
                  <a:prstClr val="black">
                    <a:alpha val="40000"/>
                  </a:prstClr>
                </a:outerShdw>
              </a:effectLst>
              <a:scene3d>
                <a:camera prst="orthographicFront"/>
                <a:lightRig rig="threePt" dir="t"/>
              </a:scene3d>
              <a:sp3d>
                <a:bevelT/>
                <a:bevelB w="152400" h="50800" prst="softRound"/>
              </a:sp3d>
            </c:spPr>
            <c:extLst>
              <c:ext xmlns:c16="http://schemas.microsoft.com/office/drawing/2014/chart" uri="{C3380CC4-5D6E-409C-BE32-E72D297353CC}">
                <c16:uniqueId val="{00000000-2D40-4ED5-BD82-D70B37FEA577}"/>
              </c:ext>
            </c:extLst>
          </c:dPt>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Providing a forum for members to problem solve</c:v>
                </c:pt>
                <c:pt idx="1">
                  <c:v>Building alliances</c:v>
                </c:pt>
                <c:pt idx="2">
                  <c:v>Influencing policy</c:v>
                </c:pt>
                <c:pt idx="3">
                  <c:v>Keeping members information of national developments</c:v>
                </c:pt>
                <c:pt idx="4">
                  <c:v>Sharing good practice</c:v>
                </c:pt>
                <c:pt idx="5">
                  <c:v>Providing a collective voice to advocate for the profession</c:v>
                </c:pt>
                <c:pt idx="6">
                  <c:v>Providing training so members can keep up to date</c:v>
                </c:pt>
                <c:pt idx="7">
                  <c:v>Informing members about pay, T&amp;C for the sector</c:v>
                </c:pt>
                <c:pt idx="8">
                  <c:v>Providing industry-approved apprenticeship training</c:v>
                </c:pt>
              </c:strCache>
            </c:strRef>
          </c:cat>
          <c:val>
            <c:numRef>
              <c:f>Sheet1!$B$2:$B$10</c:f>
              <c:numCache>
                <c:formatCode>0%</c:formatCode>
                <c:ptCount val="9"/>
                <c:pt idx="0">
                  <c:v>0.39</c:v>
                </c:pt>
                <c:pt idx="1">
                  <c:v>0.43</c:v>
                </c:pt>
                <c:pt idx="2">
                  <c:v>0.47</c:v>
                </c:pt>
                <c:pt idx="3">
                  <c:v>0.48</c:v>
                </c:pt>
                <c:pt idx="4">
                  <c:v>0.52</c:v>
                </c:pt>
                <c:pt idx="5">
                  <c:v>0.54</c:v>
                </c:pt>
                <c:pt idx="6">
                  <c:v>0.59</c:v>
                </c:pt>
                <c:pt idx="7">
                  <c:v>0.61</c:v>
                </c:pt>
                <c:pt idx="8">
                  <c:v>0.67</c:v>
                </c:pt>
              </c:numCache>
            </c:numRef>
          </c:val>
          <c:extLst>
            <c:ext xmlns:c16="http://schemas.microsoft.com/office/drawing/2014/chart" uri="{C3380CC4-5D6E-409C-BE32-E72D297353CC}">
              <c16:uniqueId val="{00000000-2D35-4345-B502-C7F6943E8C6F}"/>
            </c:ext>
          </c:extLst>
        </c:ser>
        <c:dLbls>
          <c:dLblPos val="outEnd"/>
          <c:showLegendKey val="0"/>
          <c:showVal val="1"/>
          <c:showCatName val="0"/>
          <c:showSerName val="0"/>
          <c:showPercent val="0"/>
          <c:showBubbleSize val="0"/>
        </c:dLbls>
        <c:gapWidth val="74"/>
        <c:axId val="530560831"/>
        <c:axId val="529848863"/>
      </c:barChart>
      <c:catAx>
        <c:axId val="53056083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29848863"/>
        <c:crosses val="autoZero"/>
        <c:auto val="1"/>
        <c:lblAlgn val="ctr"/>
        <c:lblOffset val="100"/>
        <c:noMultiLvlLbl val="0"/>
      </c:catAx>
      <c:valAx>
        <c:axId val="529848863"/>
        <c:scaling>
          <c:orientation val="minMax"/>
        </c:scaling>
        <c:delete val="1"/>
        <c:axPos val="b"/>
        <c:numFmt formatCode="0%" sourceLinked="1"/>
        <c:majorTickMark val="none"/>
        <c:minorTickMark val="none"/>
        <c:tickLblPos val="nextTo"/>
        <c:crossAx val="5305608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38B06F-C772-42EF-8390-0CDA4F191448}" type="datetimeFigureOut">
              <a:rPr lang="en-GB" smtClean="0"/>
              <a:t>06/12/2023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6EA09A-1E61-4898-AA79-1B4291D4C9A0}" type="slidenum">
              <a:rPr lang="en-GB" smtClean="0"/>
              <a:t>‹#›</a:t>
            </a:fld>
            <a:endParaRPr lang="en-GB"/>
          </a:p>
        </p:txBody>
      </p:sp>
    </p:spTree>
    <p:extLst>
      <p:ext uri="{BB962C8B-B14F-4D97-AF65-F5344CB8AC3E}">
        <p14:creationId xmlns:p14="http://schemas.microsoft.com/office/powerpoint/2010/main" val="1464701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6EA09A-1E61-4898-AA79-1B4291D4C9A0}" type="slidenum">
              <a:rPr lang="en-GB" smtClean="0"/>
              <a:t>2</a:t>
            </a:fld>
            <a:endParaRPr lang="en-GB"/>
          </a:p>
        </p:txBody>
      </p:sp>
    </p:spTree>
    <p:extLst>
      <p:ext uri="{BB962C8B-B14F-4D97-AF65-F5344CB8AC3E}">
        <p14:creationId xmlns:p14="http://schemas.microsoft.com/office/powerpoint/2010/main" val="3685365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466EA09A-1E61-4898-AA79-1B4291D4C9A0}" type="slidenum">
              <a:rPr lang="en-GB" smtClean="0"/>
              <a:t>11</a:t>
            </a:fld>
            <a:endParaRPr lang="en-GB"/>
          </a:p>
        </p:txBody>
      </p:sp>
    </p:spTree>
    <p:extLst>
      <p:ext uri="{BB962C8B-B14F-4D97-AF65-F5344CB8AC3E}">
        <p14:creationId xmlns:p14="http://schemas.microsoft.com/office/powerpoint/2010/main" val="3309914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466EA09A-1E61-4898-AA79-1B4291D4C9A0}" type="slidenum">
              <a:rPr lang="en-GB" smtClean="0"/>
              <a:t>12</a:t>
            </a:fld>
            <a:endParaRPr lang="en-GB"/>
          </a:p>
        </p:txBody>
      </p:sp>
    </p:spTree>
    <p:extLst>
      <p:ext uri="{BB962C8B-B14F-4D97-AF65-F5344CB8AC3E}">
        <p14:creationId xmlns:p14="http://schemas.microsoft.com/office/powerpoint/2010/main" val="760173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6EA09A-1E61-4898-AA79-1B4291D4C9A0}" type="slidenum">
              <a:rPr lang="en-GB" smtClean="0"/>
              <a:t>13</a:t>
            </a:fld>
            <a:endParaRPr lang="en-GB"/>
          </a:p>
        </p:txBody>
      </p:sp>
    </p:spTree>
    <p:extLst>
      <p:ext uri="{BB962C8B-B14F-4D97-AF65-F5344CB8AC3E}">
        <p14:creationId xmlns:p14="http://schemas.microsoft.com/office/powerpoint/2010/main" val="2195761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6EA09A-1E61-4898-AA79-1B4291D4C9A0}" type="slidenum">
              <a:rPr lang="en-GB" smtClean="0"/>
              <a:t>14</a:t>
            </a:fld>
            <a:endParaRPr lang="en-GB"/>
          </a:p>
        </p:txBody>
      </p:sp>
    </p:spTree>
    <p:extLst>
      <p:ext uri="{BB962C8B-B14F-4D97-AF65-F5344CB8AC3E}">
        <p14:creationId xmlns:p14="http://schemas.microsoft.com/office/powerpoint/2010/main" val="2019474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6EA09A-1E61-4898-AA79-1B4291D4C9A0}" type="slidenum">
              <a:rPr lang="en-GB" smtClean="0"/>
              <a:t>15</a:t>
            </a:fld>
            <a:endParaRPr lang="en-GB"/>
          </a:p>
        </p:txBody>
      </p:sp>
    </p:spTree>
    <p:extLst>
      <p:ext uri="{BB962C8B-B14F-4D97-AF65-F5344CB8AC3E}">
        <p14:creationId xmlns:p14="http://schemas.microsoft.com/office/powerpoint/2010/main" val="2668424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GB" dirty="0"/>
          </a:p>
        </p:txBody>
      </p:sp>
      <p:sp>
        <p:nvSpPr>
          <p:cNvPr id="4" name="Slide Number Placeholder 3"/>
          <p:cNvSpPr>
            <a:spLocks noGrp="1"/>
          </p:cNvSpPr>
          <p:nvPr>
            <p:ph type="sldNum" sz="quarter" idx="5"/>
          </p:nvPr>
        </p:nvSpPr>
        <p:spPr/>
        <p:txBody>
          <a:bodyPr/>
          <a:lstStyle/>
          <a:p>
            <a:fld id="{466EA09A-1E61-4898-AA79-1B4291D4C9A0}" type="slidenum">
              <a:rPr lang="en-GB" smtClean="0"/>
              <a:t>16</a:t>
            </a:fld>
            <a:endParaRPr lang="en-GB"/>
          </a:p>
        </p:txBody>
      </p:sp>
    </p:spTree>
    <p:extLst>
      <p:ext uri="{BB962C8B-B14F-4D97-AF65-F5344CB8AC3E}">
        <p14:creationId xmlns:p14="http://schemas.microsoft.com/office/powerpoint/2010/main" val="522644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6EA09A-1E61-4898-AA79-1B4291D4C9A0}" type="slidenum">
              <a:rPr lang="en-GB" smtClean="0"/>
              <a:t>3</a:t>
            </a:fld>
            <a:endParaRPr lang="en-GB"/>
          </a:p>
        </p:txBody>
      </p:sp>
    </p:spTree>
    <p:extLst>
      <p:ext uri="{BB962C8B-B14F-4D97-AF65-F5344CB8AC3E}">
        <p14:creationId xmlns:p14="http://schemas.microsoft.com/office/powerpoint/2010/main" val="64135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fld id="{466EA09A-1E61-4898-AA79-1B4291D4C9A0}" type="slidenum">
              <a:rPr lang="en-GB" smtClean="0"/>
              <a:t>4</a:t>
            </a:fld>
            <a:endParaRPr lang="en-GB"/>
          </a:p>
        </p:txBody>
      </p:sp>
    </p:spTree>
    <p:extLst>
      <p:ext uri="{BB962C8B-B14F-4D97-AF65-F5344CB8AC3E}">
        <p14:creationId xmlns:p14="http://schemas.microsoft.com/office/powerpoint/2010/main" val="832039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6EA09A-1E61-4898-AA79-1B4291D4C9A0}" type="slidenum">
              <a:rPr lang="en-GB" smtClean="0"/>
              <a:t>5</a:t>
            </a:fld>
            <a:endParaRPr lang="en-GB"/>
          </a:p>
        </p:txBody>
      </p:sp>
    </p:spTree>
    <p:extLst>
      <p:ext uri="{BB962C8B-B14F-4D97-AF65-F5344CB8AC3E}">
        <p14:creationId xmlns:p14="http://schemas.microsoft.com/office/powerpoint/2010/main" val="1352946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6EA09A-1E61-4898-AA79-1B4291D4C9A0}" type="slidenum">
              <a:rPr lang="en-GB" smtClean="0"/>
              <a:t>6</a:t>
            </a:fld>
            <a:endParaRPr lang="en-GB"/>
          </a:p>
        </p:txBody>
      </p:sp>
    </p:spTree>
    <p:extLst>
      <p:ext uri="{BB962C8B-B14F-4D97-AF65-F5344CB8AC3E}">
        <p14:creationId xmlns:p14="http://schemas.microsoft.com/office/powerpoint/2010/main" val="2139402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466EA09A-1E61-4898-AA79-1B4291D4C9A0}" type="slidenum">
              <a:rPr lang="en-GB" smtClean="0"/>
              <a:t>7</a:t>
            </a:fld>
            <a:endParaRPr lang="en-GB"/>
          </a:p>
        </p:txBody>
      </p:sp>
    </p:spTree>
    <p:extLst>
      <p:ext uri="{BB962C8B-B14F-4D97-AF65-F5344CB8AC3E}">
        <p14:creationId xmlns:p14="http://schemas.microsoft.com/office/powerpoint/2010/main" val="779144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6EA09A-1E61-4898-AA79-1B4291D4C9A0}" type="slidenum">
              <a:rPr lang="en-GB" smtClean="0"/>
              <a:t>8</a:t>
            </a:fld>
            <a:endParaRPr lang="en-GB"/>
          </a:p>
        </p:txBody>
      </p:sp>
    </p:spTree>
    <p:extLst>
      <p:ext uri="{BB962C8B-B14F-4D97-AF65-F5344CB8AC3E}">
        <p14:creationId xmlns:p14="http://schemas.microsoft.com/office/powerpoint/2010/main" val="4250486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466EA09A-1E61-4898-AA79-1B4291D4C9A0}" type="slidenum">
              <a:rPr lang="en-GB" smtClean="0"/>
              <a:t>9</a:t>
            </a:fld>
            <a:endParaRPr lang="en-GB"/>
          </a:p>
        </p:txBody>
      </p:sp>
    </p:spTree>
    <p:extLst>
      <p:ext uri="{BB962C8B-B14F-4D97-AF65-F5344CB8AC3E}">
        <p14:creationId xmlns:p14="http://schemas.microsoft.com/office/powerpoint/2010/main" val="926787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6EA09A-1E61-4898-AA79-1B4291D4C9A0}" type="slidenum">
              <a:rPr lang="en-GB" smtClean="0"/>
              <a:t>10</a:t>
            </a:fld>
            <a:endParaRPr lang="en-GB"/>
          </a:p>
        </p:txBody>
      </p:sp>
    </p:spTree>
    <p:extLst>
      <p:ext uri="{BB962C8B-B14F-4D97-AF65-F5344CB8AC3E}">
        <p14:creationId xmlns:p14="http://schemas.microsoft.com/office/powerpoint/2010/main" val="2168315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C29CA-B5C8-16DA-C63D-6D95BC675A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F46950A-E3D4-D278-AC76-893C277CEF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B1A307D-5CA7-A765-E710-86239C3ECBE1}"/>
              </a:ext>
            </a:extLst>
          </p:cNvPr>
          <p:cNvSpPr>
            <a:spLocks noGrp="1"/>
          </p:cNvSpPr>
          <p:nvPr>
            <p:ph type="dt" sz="half" idx="10"/>
          </p:nvPr>
        </p:nvSpPr>
        <p:spPr/>
        <p:txBody>
          <a:bodyPr/>
          <a:lstStyle/>
          <a:p>
            <a:fld id="{0F4ABE0D-2531-49CC-88D8-B9E673694CE5}" type="datetimeFigureOut">
              <a:rPr lang="en-GB" smtClean="0"/>
              <a:t>06/12/2023</a:t>
            </a:fld>
            <a:endParaRPr lang="en-GB"/>
          </a:p>
        </p:txBody>
      </p:sp>
      <p:sp>
        <p:nvSpPr>
          <p:cNvPr id="5" name="Footer Placeholder 4">
            <a:extLst>
              <a:ext uri="{FF2B5EF4-FFF2-40B4-BE49-F238E27FC236}">
                <a16:creationId xmlns:a16="http://schemas.microsoft.com/office/drawing/2014/main" id="{4CEC50B7-D92D-5B2C-C22B-B7EE59C421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739960-99D3-B2F3-F3A3-F1CA2D24EBB7}"/>
              </a:ext>
            </a:extLst>
          </p:cNvPr>
          <p:cNvSpPr>
            <a:spLocks noGrp="1"/>
          </p:cNvSpPr>
          <p:nvPr>
            <p:ph type="sldNum" sz="quarter" idx="12"/>
          </p:nvPr>
        </p:nvSpPr>
        <p:spPr/>
        <p:txBody>
          <a:bodyPr/>
          <a:lstStyle/>
          <a:p>
            <a:fld id="{C74AB254-2A40-410D-9352-379E53FED448}" type="slidenum">
              <a:rPr lang="en-GB" smtClean="0"/>
              <a:t>‹#›</a:t>
            </a:fld>
            <a:endParaRPr lang="en-GB"/>
          </a:p>
        </p:txBody>
      </p:sp>
    </p:spTree>
    <p:extLst>
      <p:ext uri="{BB962C8B-B14F-4D97-AF65-F5344CB8AC3E}">
        <p14:creationId xmlns:p14="http://schemas.microsoft.com/office/powerpoint/2010/main" val="1316283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833C2-9215-4C52-2112-AECD3EA726D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9592062-8885-076A-648F-E8B5658C57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3FEEDA-B338-2F75-6389-B94333418B39}"/>
              </a:ext>
            </a:extLst>
          </p:cNvPr>
          <p:cNvSpPr>
            <a:spLocks noGrp="1"/>
          </p:cNvSpPr>
          <p:nvPr>
            <p:ph type="dt" sz="half" idx="10"/>
          </p:nvPr>
        </p:nvSpPr>
        <p:spPr/>
        <p:txBody>
          <a:bodyPr/>
          <a:lstStyle/>
          <a:p>
            <a:fld id="{0F4ABE0D-2531-49CC-88D8-B9E673694CE5}" type="datetimeFigureOut">
              <a:rPr lang="en-GB" smtClean="0"/>
              <a:t>06/12/2023</a:t>
            </a:fld>
            <a:endParaRPr lang="en-GB"/>
          </a:p>
        </p:txBody>
      </p:sp>
      <p:sp>
        <p:nvSpPr>
          <p:cNvPr id="5" name="Footer Placeholder 4">
            <a:extLst>
              <a:ext uri="{FF2B5EF4-FFF2-40B4-BE49-F238E27FC236}">
                <a16:creationId xmlns:a16="http://schemas.microsoft.com/office/drawing/2014/main" id="{E52F4C5D-9BBD-7C04-E911-0E1D06A4D4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F81C29-257D-C75C-737A-9302BD11FC54}"/>
              </a:ext>
            </a:extLst>
          </p:cNvPr>
          <p:cNvSpPr>
            <a:spLocks noGrp="1"/>
          </p:cNvSpPr>
          <p:nvPr>
            <p:ph type="sldNum" sz="quarter" idx="12"/>
          </p:nvPr>
        </p:nvSpPr>
        <p:spPr/>
        <p:txBody>
          <a:bodyPr/>
          <a:lstStyle/>
          <a:p>
            <a:fld id="{C74AB254-2A40-410D-9352-379E53FED448}" type="slidenum">
              <a:rPr lang="en-GB" smtClean="0"/>
              <a:t>‹#›</a:t>
            </a:fld>
            <a:endParaRPr lang="en-GB"/>
          </a:p>
        </p:txBody>
      </p:sp>
    </p:spTree>
    <p:extLst>
      <p:ext uri="{BB962C8B-B14F-4D97-AF65-F5344CB8AC3E}">
        <p14:creationId xmlns:p14="http://schemas.microsoft.com/office/powerpoint/2010/main" val="972054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8275BB-B1B5-BA03-00A4-6AC7534EBF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C6B315C-7CE9-2B2D-3E9D-31103E46DD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CEF04C-1F4B-3F2C-64D9-4CEBB9351A72}"/>
              </a:ext>
            </a:extLst>
          </p:cNvPr>
          <p:cNvSpPr>
            <a:spLocks noGrp="1"/>
          </p:cNvSpPr>
          <p:nvPr>
            <p:ph type="dt" sz="half" idx="10"/>
          </p:nvPr>
        </p:nvSpPr>
        <p:spPr/>
        <p:txBody>
          <a:bodyPr/>
          <a:lstStyle/>
          <a:p>
            <a:fld id="{0F4ABE0D-2531-49CC-88D8-B9E673694CE5}" type="datetimeFigureOut">
              <a:rPr lang="en-GB" smtClean="0"/>
              <a:t>06/12/2023</a:t>
            </a:fld>
            <a:endParaRPr lang="en-GB"/>
          </a:p>
        </p:txBody>
      </p:sp>
      <p:sp>
        <p:nvSpPr>
          <p:cNvPr id="5" name="Footer Placeholder 4">
            <a:extLst>
              <a:ext uri="{FF2B5EF4-FFF2-40B4-BE49-F238E27FC236}">
                <a16:creationId xmlns:a16="http://schemas.microsoft.com/office/drawing/2014/main" id="{E2BB7A7B-1920-C978-9BB8-879CC42AF2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DAFCF5-04C0-6DD7-5342-F06443371737}"/>
              </a:ext>
            </a:extLst>
          </p:cNvPr>
          <p:cNvSpPr>
            <a:spLocks noGrp="1"/>
          </p:cNvSpPr>
          <p:nvPr>
            <p:ph type="sldNum" sz="quarter" idx="12"/>
          </p:nvPr>
        </p:nvSpPr>
        <p:spPr/>
        <p:txBody>
          <a:bodyPr/>
          <a:lstStyle/>
          <a:p>
            <a:fld id="{C74AB254-2A40-410D-9352-379E53FED448}" type="slidenum">
              <a:rPr lang="en-GB" smtClean="0"/>
              <a:t>‹#›</a:t>
            </a:fld>
            <a:endParaRPr lang="en-GB"/>
          </a:p>
        </p:txBody>
      </p:sp>
    </p:spTree>
    <p:extLst>
      <p:ext uri="{BB962C8B-B14F-4D97-AF65-F5344CB8AC3E}">
        <p14:creationId xmlns:p14="http://schemas.microsoft.com/office/powerpoint/2010/main" val="4133965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433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A41E7-64C7-A1B0-7A8B-36E1AE2F0ED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51AB57A-33F7-CFAA-EBA5-D2DE0D202C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AD83EA-73E3-C2C1-8D40-B50442C29E53}"/>
              </a:ext>
            </a:extLst>
          </p:cNvPr>
          <p:cNvSpPr>
            <a:spLocks noGrp="1"/>
          </p:cNvSpPr>
          <p:nvPr>
            <p:ph type="dt" sz="half" idx="10"/>
          </p:nvPr>
        </p:nvSpPr>
        <p:spPr/>
        <p:txBody>
          <a:bodyPr/>
          <a:lstStyle/>
          <a:p>
            <a:fld id="{0F4ABE0D-2531-49CC-88D8-B9E673694CE5}" type="datetimeFigureOut">
              <a:rPr lang="en-GB" smtClean="0"/>
              <a:t>06/12/2023</a:t>
            </a:fld>
            <a:endParaRPr lang="en-GB"/>
          </a:p>
        </p:txBody>
      </p:sp>
      <p:sp>
        <p:nvSpPr>
          <p:cNvPr id="5" name="Footer Placeholder 4">
            <a:extLst>
              <a:ext uri="{FF2B5EF4-FFF2-40B4-BE49-F238E27FC236}">
                <a16:creationId xmlns:a16="http://schemas.microsoft.com/office/drawing/2014/main" id="{884D5E9D-559B-9658-3323-BDA4ADFFE6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D0A4B9-81A1-1790-E215-17FA34E4080A}"/>
              </a:ext>
            </a:extLst>
          </p:cNvPr>
          <p:cNvSpPr>
            <a:spLocks noGrp="1"/>
          </p:cNvSpPr>
          <p:nvPr>
            <p:ph type="sldNum" sz="quarter" idx="12"/>
          </p:nvPr>
        </p:nvSpPr>
        <p:spPr/>
        <p:txBody>
          <a:bodyPr/>
          <a:lstStyle/>
          <a:p>
            <a:fld id="{C74AB254-2A40-410D-9352-379E53FED448}" type="slidenum">
              <a:rPr lang="en-GB" smtClean="0"/>
              <a:t>‹#›</a:t>
            </a:fld>
            <a:endParaRPr lang="en-GB"/>
          </a:p>
        </p:txBody>
      </p:sp>
    </p:spTree>
    <p:extLst>
      <p:ext uri="{BB962C8B-B14F-4D97-AF65-F5344CB8AC3E}">
        <p14:creationId xmlns:p14="http://schemas.microsoft.com/office/powerpoint/2010/main" val="2016187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22B75-14C9-986C-DEE7-C7A457CCBA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4537B9B-5296-18A7-2154-0A4D9D4EEB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35569B-74B5-B064-265E-7699B1E06EF8}"/>
              </a:ext>
            </a:extLst>
          </p:cNvPr>
          <p:cNvSpPr>
            <a:spLocks noGrp="1"/>
          </p:cNvSpPr>
          <p:nvPr>
            <p:ph type="dt" sz="half" idx="10"/>
          </p:nvPr>
        </p:nvSpPr>
        <p:spPr/>
        <p:txBody>
          <a:bodyPr/>
          <a:lstStyle/>
          <a:p>
            <a:fld id="{0F4ABE0D-2531-49CC-88D8-B9E673694CE5}" type="datetimeFigureOut">
              <a:rPr lang="en-GB" smtClean="0"/>
              <a:t>06/12/2023</a:t>
            </a:fld>
            <a:endParaRPr lang="en-GB"/>
          </a:p>
        </p:txBody>
      </p:sp>
      <p:sp>
        <p:nvSpPr>
          <p:cNvPr id="5" name="Footer Placeholder 4">
            <a:extLst>
              <a:ext uri="{FF2B5EF4-FFF2-40B4-BE49-F238E27FC236}">
                <a16:creationId xmlns:a16="http://schemas.microsoft.com/office/drawing/2014/main" id="{F7733A94-29EC-14B9-C61B-8455E2CF29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3B2A24-31A2-8496-CAF4-42B66CBA1B63}"/>
              </a:ext>
            </a:extLst>
          </p:cNvPr>
          <p:cNvSpPr>
            <a:spLocks noGrp="1"/>
          </p:cNvSpPr>
          <p:nvPr>
            <p:ph type="sldNum" sz="quarter" idx="12"/>
          </p:nvPr>
        </p:nvSpPr>
        <p:spPr/>
        <p:txBody>
          <a:bodyPr/>
          <a:lstStyle/>
          <a:p>
            <a:fld id="{C74AB254-2A40-410D-9352-379E53FED448}" type="slidenum">
              <a:rPr lang="en-GB" smtClean="0"/>
              <a:t>‹#›</a:t>
            </a:fld>
            <a:endParaRPr lang="en-GB"/>
          </a:p>
        </p:txBody>
      </p:sp>
    </p:spTree>
    <p:extLst>
      <p:ext uri="{BB962C8B-B14F-4D97-AF65-F5344CB8AC3E}">
        <p14:creationId xmlns:p14="http://schemas.microsoft.com/office/powerpoint/2010/main" val="4166217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AFAAB-F712-DEDE-4D11-DC23DD8F41B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2ECBCF0-A8A6-6C71-77B0-E19C1701A5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93ED509-A92C-69AF-12B1-C89EF28D3B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DB62748-AB8D-B5CC-83F9-E342032A09E2}"/>
              </a:ext>
            </a:extLst>
          </p:cNvPr>
          <p:cNvSpPr>
            <a:spLocks noGrp="1"/>
          </p:cNvSpPr>
          <p:nvPr>
            <p:ph type="dt" sz="half" idx="10"/>
          </p:nvPr>
        </p:nvSpPr>
        <p:spPr/>
        <p:txBody>
          <a:bodyPr/>
          <a:lstStyle/>
          <a:p>
            <a:fld id="{0F4ABE0D-2531-49CC-88D8-B9E673694CE5}" type="datetimeFigureOut">
              <a:rPr lang="en-GB" smtClean="0"/>
              <a:t>06/12/2023</a:t>
            </a:fld>
            <a:endParaRPr lang="en-GB"/>
          </a:p>
        </p:txBody>
      </p:sp>
      <p:sp>
        <p:nvSpPr>
          <p:cNvPr id="6" name="Footer Placeholder 5">
            <a:extLst>
              <a:ext uri="{FF2B5EF4-FFF2-40B4-BE49-F238E27FC236}">
                <a16:creationId xmlns:a16="http://schemas.microsoft.com/office/drawing/2014/main" id="{B55B5068-6782-6884-868A-29644F577F3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140C6DD-9060-4198-1DEB-C9EC6F4281B5}"/>
              </a:ext>
            </a:extLst>
          </p:cNvPr>
          <p:cNvSpPr>
            <a:spLocks noGrp="1"/>
          </p:cNvSpPr>
          <p:nvPr>
            <p:ph type="sldNum" sz="quarter" idx="12"/>
          </p:nvPr>
        </p:nvSpPr>
        <p:spPr/>
        <p:txBody>
          <a:bodyPr/>
          <a:lstStyle/>
          <a:p>
            <a:fld id="{C74AB254-2A40-410D-9352-379E53FED448}" type="slidenum">
              <a:rPr lang="en-GB" smtClean="0"/>
              <a:t>‹#›</a:t>
            </a:fld>
            <a:endParaRPr lang="en-GB"/>
          </a:p>
        </p:txBody>
      </p:sp>
    </p:spTree>
    <p:extLst>
      <p:ext uri="{BB962C8B-B14F-4D97-AF65-F5344CB8AC3E}">
        <p14:creationId xmlns:p14="http://schemas.microsoft.com/office/powerpoint/2010/main" val="2243203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59FC6-B81F-2656-D2A1-05C48E32FEB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7A36630-962D-AED7-07F5-3120677825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BBB606-DA41-C02A-1B0C-A9ADF1EA52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2D15CBC-2639-1B3F-A693-74D7BD465D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E99198-CD80-DFE0-29F3-7A34DDEC2B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77340F6-B5D1-1755-BD2A-380B35A1A6C7}"/>
              </a:ext>
            </a:extLst>
          </p:cNvPr>
          <p:cNvSpPr>
            <a:spLocks noGrp="1"/>
          </p:cNvSpPr>
          <p:nvPr>
            <p:ph type="dt" sz="half" idx="10"/>
          </p:nvPr>
        </p:nvSpPr>
        <p:spPr/>
        <p:txBody>
          <a:bodyPr/>
          <a:lstStyle/>
          <a:p>
            <a:fld id="{0F4ABE0D-2531-49CC-88D8-B9E673694CE5}" type="datetimeFigureOut">
              <a:rPr lang="en-GB" smtClean="0"/>
              <a:t>06/12/2023</a:t>
            </a:fld>
            <a:endParaRPr lang="en-GB"/>
          </a:p>
        </p:txBody>
      </p:sp>
      <p:sp>
        <p:nvSpPr>
          <p:cNvPr id="8" name="Footer Placeholder 7">
            <a:extLst>
              <a:ext uri="{FF2B5EF4-FFF2-40B4-BE49-F238E27FC236}">
                <a16:creationId xmlns:a16="http://schemas.microsoft.com/office/drawing/2014/main" id="{FB0F368F-6A60-64D5-ECF5-188961187DA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D66FA5D-F161-6F04-8A4D-088226DA47D5}"/>
              </a:ext>
            </a:extLst>
          </p:cNvPr>
          <p:cNvSpPr>
            <a:spLocks noGrp="1"/>
          </p:cNvSpPr>
          <p:nvPr>
            <p:ph type="sldNum" sz="quarter" idx="12"/>
          </p:nvPr>
        </p:nvSpPr>
        <p:spPr/>
        <p:txBody>
          <a:bodyPr/>
          <a:lstStyle/>
          <a:p>
            <a:fld id="{C74AB254-2A40-410D-9352-379E53FED448}" type="slidenum">
              <a:rPr lang="en-GB" smtClean="0"/>
              <a:t>‹#›</a:t>
            </a:fld>
            <a:endParaRPr lang="en-GB"/>
          </a:p>
        </p:txBody>
      </p:sp>
    </p:spTree>
    <p:extLst>
      <p:ext uri="{BB962C8B-B14F-4D97-AF65-F5344CB8AC3E}">
        <p14:creationId xmlns:p14="http://schemas.microsoft.com/office/powerpoint/2010/main" val="2937619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20593-272A-D310-D2F5-AB15AB628F4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0B53832-901B-3E3B-B904-0515730746DA}"/>
              </a:ext>
            </a:extLst>
          </p:cNvPr>
          <p:cNvSpPr>
            <a:spLocks noGrp="1"/>
          </p:cNvSpPr>
          <p:nvPr>
            <p:ph type="dt" sz="half" idx="10"/>
          </p:nvPr>
        </p:nvSpPr>
        <p:spPr/>
        <p:txBody>
          <a:bodyPr/>
          <a:lstStyle/>
          <a:p>
            <a:fld id="{0F4ABE0D-2531-49CC-88D8-B9E673694CE5}" type="datetimeFigureOut">
              <a:rPr lang="en-GB" smtClean="0"/>
              <a:t>06/12/2023</a:t>
            </a:fld>
            <a:endParaRPr lang="en-GB"/>
          </a:p>
        </p:txBody>
      </p:sp>
      <p:sp>
        <p:nvSpPr>
          <p:cNvPr id="4" name="Footer Placeholder 3">
            <a:extLst>
              <a:ext uri="{FF2B5EF4-FFF2-40B4-BE49-F238E27FC236}">
                <a16:creationId xmlns:a16="http://schemas.microsoft.com/office/drawing/2014/main" id="{ECDFC7C4-E79A-5307-0145-25ADAC05E0B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ED959F-A17B-CF05-3C99-5456DF4A1D13}"/>
              </a:ext>
            </a:extLst>
          </p:cNvPr>
          <p:cNvSpPr>
            <a:spLocks noGrp="1"/>
          </p:cNvSpPr>
          <p:nvPr>
            <p:ph type="sldNum" sz="quarter" idx="12"/>
          </p:nvPr>
        </p:nvSpPr>
        <p:spPr/>
        <p:txBody>
          <a:bodyPr/>
          <a:lstStyle/>
          <a:p>
            <a:fld id="{C74AB254-2A40-410D-9352-379E53FED448}" type="slidenum">
              <a:rPr lang="en-GB" smtClean="0"/>
              <a:t>‹#›</a:t>
            </a:fld>
            <a:endParaRPr lang="en-GB"/>
          </a:p>
        </p:txBody>
      </p:sp>
    </p:spTree>
    <p:extLst>
      <p:ext uri="{BB962C8B-B14F-4D97-AF65-F5344CB8AC3E}">
        <p14:creationId xmlns:p14="http://schemas.microsoft.com/office/powerpoint/2010/main" val="490380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21482A-4A36-A8F8-3FA1-C04610C8A27A}"/>
              </a:ext>
            </a:extLst>
          </p:cNvPr>
          <p:cNvSpPr>
            <a:spLocks noGrp="1"/>
          </p:cNvSpPr>
          <p:nvPr>
            <p:ph type="dt" sz="half" idx="10"/>
          </p:nvPr>
        </p:nvSpPr>
        <p:spPr/>
        <p:txBody>
          <a:bodyPr/>
          <a:lstStyle/>
          <a:p>
            <a:fld id="{0F4ABE0D-2531-49CC-88D8-B9E673694CE5}" type="datetimeFigureOut">
              <a:rPr lang="en-GB" smtClean="0"/>
              <a:t>06/12/2023</a:t>
            </a:fld>
            <a:endParaRPr lang="en-GB"/>
          </a:p>
        </p:txBody>
      </p:sp>
      <p:sp>
        <p:nvSpPr>
          <p:cNvPr id="3" name="Footer Placeholder 2">
            <a:extLst>
              <a:ext uri="{FF2B5EF4-FFF2-40B4-BE49-F238E27FC236}">
                <a16:creationId xmlns:a16="http://schemas.microsoft.com/office/drawing/2014/main" id="{7D7E3DA8-EFBC-1B8E-952F-EE8EF98B8E8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625EB17-35FF-0B90-A192-0FF7671AE727}"/>
              </a:ext>
            </a:extLst>
          </p:cNvPr>
          <p:cNvSpPr>
            <a:spLocks noGrp="1"/>
          </p:cNvSpPr>
          <p:nvPr>
            <p:ph type="sldNum" sz="quarter" idx="12"/>
          </p:nvPr>
        </p:nvSpPr>
        <p:spPr/>
        <p:txBody>
          <a:bodyPr/>
          <a:lstStyle/>
          <a:p>
            <a:fld id="{C74AB254-2A40-410D-9352-379E53FED448}" type="slidenum">
              <a:rPr lang="en-GB" smtClean="0"/>
              <a:t>‹#›</a:t>
            </a:fld>
            <a:endParaRPr lang="en-GB"/>
          </a:p>
        </p:txBody>
      </p:sp>
    </p:spTree>
    <p:extLst>
      <p:ext uri="{BB962C8B-B14F-4D97-AF65-F5344CB8AC3E}">
        <p14:creationId xmlns:p14="http://schemas.microsoft.com/office/powerpoint/2010/main" val="222397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16AF8-1889-C793-CEDD-71736819BD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A432F08-1CFC-50BE-F3FB-219B4B91CB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423190A-423A-067A-3D85-C294CDB35F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9C4B68-4992-24CE-5340-FCC218E4DE67}"/>
              </a:ext>
            </a:extLst>
          </p:cNvPr>
          <p:cNvSpPr>
            <a:spLocks noGrp="1"/>
          </p:cNvSpPr>
          <p:nvPr>
            <p:ph type="dt" sz="half" idx="10"/>
          </p:nvPr>
        </p:nvSpPr>
        <p:spPr/>
        <p:txBody>
          <a:bodyPr/>
          <a:lstStyle/>
          <a:p>
            <a:fld id="{0F4ABE0D-2531-49CC-88D8-B9E673694CE5}" type="datetimeFigureOut">
              <a:rPr lang="en-GB" smtClean="0"/>
              <a:t>06/12/2023</a:t>
            </a:fld>
            <a:endParaRPr lang="en-GB"/>
          </a:p>
        </p:txBody>
      </p:sp>
      <p:sp>
        <p:nvSpPr>
          <p:cNvPr id="6" name="Footer Placeholder 5">
            <a:extLst>
              <a:ext uri="{FF2B5EF4-FFF2-40B4-BE49-F238E27FC236}">
                <a16:creationId xmlns:a16="http://schemas.microsoft.com/office/drawing/2014/main" id="{E9CEB69F-C7E7-9ED8-BE03-7876CB9A631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D65AC3-4D81-B585-8AA7-1935D5102F1B}"/>
              </a:ext>
            </a:extLst>
          </p:cNvPr>
          <p:cNvSpPr>
            <a:spLocks noGrp="1"/>
          </p:cNvSpPr>
          <p:nvPr>
            <p:ph type="sldNum" sz="quarter" idx="12"/>
          </p:nvPr>
        </p:nvSpPr>
        <p:spPr/>
        <p:txBody>
          <a:bodyPr/>
          <a:lstStyle/>
          <a:p>
            <a:fld id="{C74AB254-2A40-410D-9352-379E53FED448}" type="slidenum">
              <a:rPr lang="en-GB" smtClean="0"/>
              <a:t>‹#›</a:t>
            </a:fld>
            <a:endParaRPr lang="en-GB"/>
          </a:p>
        </p:txBody>
      </p:sp>
    </p:spTree>
    <p:extLst>
      <p:ext uri="{BB962C8B-B14F-4D97-AF65-F5344CB8AC3E}">
        <p14:creationId xmlns:p14="http://schemas.microsoft.com/office/powerpoint/2010/main" val="34621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2C504-617E-4AE6-8FC5-B46F0CCABE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D0B4F75-1BCE-73BE-19BD-A37DDF967E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C7F5358-171A-F127-ACA4-4D5C207115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D0C71E-DCEF-A78D-F198-1B1E9FA5B8F4}"/>
              </a:ext>
            </a:extLst>
          </p:cNvPr>
          <p:cNvSpPr>
            <a:spLocks noGrp="1"/>
          </p:cNvSpPr>
          <p:nvPr>
            <p:ph type="dt" sz="half" idx="10"/>
          </p:nvPr>
        </p:nvSpPr>
        <p:spPr/>
        <p:txBody>
          <a:bodyPr/>
          <a:lstStyle/>
          <a:p>
            <a:fld id="{0F4ABE0D-2531-49CC-88D8-B9E673694CE5}" type="datetimeFigureOut">
              <a:rPr lang="en-GB" smtClean="0"/>
              <a:t>06/12/2023</a:t>
            </a:fld>
            <a:endParaRPr lang="en-GB"/>
          </a:p>
        </p:txBody>
      </p:sp>
      <p:sp>
        <p:nvSpPr>
          <p:cNvPr id="6" name="Footer Placeholder 5">
            <a:extLst>
              <a:ext uri="{FF2B5EF4-FFF2-40B4-BE49-F238E27FC236}">
                <a16:creationId xmlns:a16="http://schemas.microsoft.com/office/drawing/2014/main" id="{8876A56C-7687-6E5F-6FA9-E8AB40E22D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5530222-B169-784E-9B16-AD8627B5BD0B}"/>
              </a:ext>
            </a:extLst>
          </p:cNvPr>
          <p:cNvSpPr>
            <a:spLocks noGrp="1"/>
          </p:cNvSpPr>
          <p:nvPr>
            <p:ph type="sldNum" sz="quarter" idx="12"/>
          </p:nvPr>
        </p:nvSpPr>
        <p:spPr/>
        <p:txBody>
          <a:bodyPr/>
          <a:lstStyle/>
          <a:p>
            <a:fld id="{C74AB254-2A40-410D-9352-379E53FED448}" type="slidenum">
              <a:rPr lang="en-GB" smtClean="0"/>
              <a:t>‹#›</a:t>
            </a:fld>
            <a:endParaRPr lang="en-GB"/>
          </a:p>
        </p:txBody>
      </p:sp>
    </p:spTree>
    <p:extLst>
      <p:ext uri="{BB962C8B-B14F-4D97-AF65-F5344CB8AC3E}">
        <p14:creationId xmlns:p14="http://schemas.microsoft.com/office/powerpoint/2010/main" val="3455799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6C9268-8782-6587-F410-42F4CDFBED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02C6527-A663-49BF-F931-48C782BD1C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77BE3E-E653-60AB-8898-E58D5F7D8C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4ABE0D-2531-49CC-88D8-B9E673694CE5}" type="datetimeFigureOut">
              <a:rPr lang="en-GB" smtClean="0"/>
              <a:t>06/12/2023</a:t>
            </a:fld>
            <a:endParaRPr lang="en-GB"/>
          </a:p>
        </p:txBody>
      </p:sp>
      <p:sp>
        <p:nvSpPr>
          <p:cNvPr id="5" name="Footer Placeholder 4">
            <a:extLst>
              <a:ext uri="{FF2B5EF4-FFF2-40B4-BE49-F238E27FC236}">
                <a16:creationId xmlns:a16="http://schemas.microsoft.com/office/drawing/2014/main" id="{4458BEC9-7EFE-196E-6689-542041D6B8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89229DE-D60E-19C9-F70E-046E141153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4AB254-2A40-410D-9352-379E53FED448}" type="slidenum">
              <a:rPr lang="en-GB" smtClean="0"/>
              <a:t>‹#›</a:t>
            </a:fld>
            <a:endParaRPr lang="en-GB"/>
          </a:p>
        </p:txBody>
      </p:sp>
    </p:spTree>
    <p:extLst>
      <p:ext uri="{BB962C8B-B14F-4D97-AF65-F5344CB8AC3E}">
        <p14:creationId xmlns:p14="http://schemas.microsoft.com/office/powerpoint/2010/main" val="6012550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2.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2.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Video 7" title="Ocean Waves">
            <a:hlinkClick r:id="" action="ppaction://media"/>
            <a:extLst>
              <a:ext uri="{FF2B5EF4-FFF2-40B4-BE49-F238E27FC236}">
                <a16:creationId xmlns:a16="http://schemas.microsoft.com/office/drawing/2014/main" id="{05B5D685-3E48-0958-F067-551B3CD26AF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250" y="-750500"/>
            <a:ext cx="16363950" cy="6408350"/>
          </a:xfrm>
          <a:prstGeom prst="rect">
            <a:avLst/>
          </a:prstGeom>
        </p:spPr>
      </p:pic>
      <p:sp>
        <p:nvSpPr>
          <p:cNvPr id="6" name="Free-form: Shape 5">
            <a:extLst>
              <a:ext uri="{FF2B5EF4-FFF2-40B4-BE49-F238E27FC236}">
                <a16:creationId xmlns:a16="http://schemas.microsoft.com/office/drawing/2014/main" id="{E5D6DC85-EB26-2D52-3214-6ECE55C71F47}"/>
              </a:ext>
            </a:extLst>
          </p:cNvPr>
          <p:cNvSpPr/>
          <p:nvPr/>
        </p:nvSpPr>
        <p:spPr>
          <a:xfrm>
            <a:off x="0" y="0"/>
            <a:ext cx="12192000" cy="6858000"/>
          </a:xfrm>
          <a:custGeom>
            <a:avLst/>
            <a:gdLst/>
            <a:ahLst/>
            <a:cxnLst/>
            <a:rect l="l" t="t" r="r" b="b"/>
            <a:pathLst>
              <a:path w="12192000" h="6858000">
                <a:moveTo>
                  <a:pt x="5775382" y="2060876"/>
                </a:moveTo>
                <a:lnTo>
                  <a:pt x="5898081" y="2060876"/>
                </a:lnTo>
                <a:cubicBezTo>
                  <a:pt x="5971636" y="2060876"/>
                  <a:pt x="6023708" y="2076511"/>
                  <a:pt x="6054297" y="2107780"/>
                </a:cubicBezTo>
                <a:cubicBezTo>
                  <a:pt x="6084886" y="2139049"/>
                  <a:pt x="6100181" y="2180802"/>
                  <a:pt x="6100181" y="2233040"/>
                </a:cubicBezTo>
                <a:cubicBezTo>
                  <a:pt x="6100181" y="2285953"/>
                  <a:pt x="6086776" y="2327875"/>
                  <a:pt x="6059966" y="2358807"/>
                </a:cubicBezTo>
                <a:cubicBezTo>
                  <a:pt x="6030405" y="2393164"/>
                  <a:pt x="5976100" y="2410343"/>
                  <a:pt x="5897053" y="2410343"/>
                </a:cubicBezTo>
                <a:lnTo>
                  <a:pt x="5775382" y="2410343"/>
                </a:lnTo>
                <a:close/>
                <a:moveTo>
                  <a:pt x="7696497" y="1766913"/>
                </a:moveTo>
                <a:lnTo>
                  <a:pt x="7696497" y="3169920"/>
                </a:lnTo>
                <a:lnTo>
                  <a:pt x="8061381" y="3169920"/>
                </a:lnTo>
                <a:lnTo>
                  <a:pt x="8061381" y="2614884"/>
                </a:lnTo>
                <a:lnTo>
                  <a:pt x="8461212" y="2614884"/>
                </a:lnTo>
                <a:lnTo>
                  <a:pt x="8461212" y="2310643"/>
                </a:lnTo>
                <a:lnTo>
                  <a:pt x="8061381" y="2310643"/>
                </a:lnTo>
                <a:lnTo>
                  <a:pt x="8061381" y="2071155"/>
                </a:lnTo>
                <a:lnTo>
                  <a:pt x="8500270" y="2071155"/>
                </a:lnTo>
                <a:lnTo>
                  <a:pt x="8500270" y="1766913"/>
                </a:lnTo>
                <a:close/>
                <a:moveTo>
                  <a:pt x="6667797" y="1766913"/>
                </a:moveTo>
                <a:lnTo>
                  <a:pt x="6667797" y="3169920"/>
                </a:lnTo>
                <a:lnTo>
                  <a:pt x="7466432" y="3169920"/>
                </a:lnTo>
                <a:lnTo>
                  <a:pt x="7466432" y="2865678"/>
                </a:lnTo>
                <a:lnTo>
                  <a:pt x="7032681" y="2865678"/>
                </a:lnTo>
                <a:lnTo>
                  <a:pt x="7032681" y="2614884"/>
                </a:lnTo>
                <a:lnTo>
                  <a:pt x="7442791" y="2614884"/>
                </a:lnTo>
                <a:lnTo>
                  <a:pt x="7442791" y="2310643"/>
                </a:lnTo>
                <a:lnTo>
                  <a:pt x="7032681" y="2310643"/>
                </a:lnTo>
                <a:lnTo>
                  <a:pt x="7032681" y="2071155"/>
                </a:lnTo>
                <a:lnTo>
                  <a:pt x="7466432" y="2071155"/>
                </a:lnTo>
                <a:lnTo>
                  <a:pt x="7466432" y="1766913"/>
                </a:lnTo>
                <a:close/>
                <a:moveTo>
                  <a:pt x="5410497" y="1766913"/>
                </a:moveTo>
                <a:lnTo>
                  <a:pt x="5410497" y="3169920"/>
                </a:lnTo>
                <a:lnTo>
                  <a:pt x="5775382" y="3169920"/>
                </a:lnTo>
                <a:lnTo>
                  <a:pt x="5775382" y="2704307"/>
                </a:lnTo>
                <a:lnTo>
                  <a:pt x="6003563" y="2704307"/>
                </a:lnTo>
                <a:cubicBezTo>
                  <a:pt x="6183093" y="2704307"/>
                  <a:pt x="6311573" y="2650575"/>
                  <a:pt x="6389005" y="2543112"/>
                </a:cubicBezTo>
                <a:cubicBezTo>
                  <a:pt x="6448620" y="2460285"/>
                  <a:pt x="6478427" y="2355557"/>
                  <a:pt x="6478427" y="2228929"/>
                </a:cubicBezTo>
                <a:cubicBezTo>
                  <a:pt x="6478427" y="2100256"/>
                  <a:pt x="6441425" y="1994505"/>
                  <a:pt x="6367420" y="1911678"/>
                </a:cubicBezTo>
                <a:cubicBezTo>
                  <a:pt x="6281767" y="1815168"/>
                  <a:pt x="6156369" y="1766913"/>
                  <a:pt x="5991229" y="1766913"/>
                </a:cubicBezTo>
                <a:close/>
                <a:moveTo>
                  <a:pt x="4753272" y="1766913"/>
                </a:moveTo>
                <a:lnTo>
                  <a:pt x="4753272" y="3169920"/>
                </a:lnTo>
                <a:lnTo>
                  <a:pt x="5118157" y="3169920"/>
                </a:lnTo>
                <a:lnTo>
                  <a:pt x="5118157" y="1766913"/>
                </a:lnTo>
                <a:close/>
                <a:moveTo>
                  <a:pt x="3057822" y="1766913"/>
                </a:moveTo>
                <a:lnTo>
                  <a:pt x="3057822" y="3169920"/>
                </a:lnTo>
                <a:lnTo>
                  <a:pt x="3422707" y="3169920"/>
                </a:lnTo>
                <a:lnTo>
                  <a:pt x="3422707" y="2310643"/>
                </a:lnTo>
                <a:lnTo>
                  <a:pt x="4093889" y="3169920"/>
                </a:lnTo>
                <a:lnTo>
                  <a:pt x="4458774" y="3169920"/>
                </a:lnTo>
                <a:lnTo>
                  <a:pt x="4458774" y="1766913"/>
                </a:lnTo>
                <a:lnTo>
                  <a:pt x="4093889" y="1766913"/>
                </a:lnTo>
                <a:lnTo>
                  <a:pt x="4093889" y="2625163"/>
                </a:lnTo>
                <a:lnTo>
                  <a:pt x="3422707" y="1766913"/>
                </a:lnTo>
                <a:close/>
                <a:moveTo>
                  <a:pt x="2328425" y="1732994"/>
                </a:moveTo>
                <a:cubicBezTo>
                  <a:pt x="2177674" y="1732994"/>
                  <a:pt x="2057074" y="1783299"/>
                  <a:pt x="1966623" y="1883910"/>
                </a:cubicBezTo>
                <a:cubicBezTo>
                  <a:pt x="1889193" y="1969457"/>
                  <a:pt x="1850477" y="2077252"/>
                  <a:pt x="1850477" y="2207296"/>
                </a:cubicBezTo>
                <a:cubicBezTo>
                  <a:pt x="1850477" y="2331858"/>
                  <a:pt x="1887886" y="2424937"/>
                  <a:pt x="1962705" y="2486532"/>
                </a:cubicBezTo>
                <a:cubicBezTo>
                  <a:pt x="1988787" y="2507753"/>
                  <a:pt x="2020361" y="2526233"/>
                  <a:pt x="2057427" y="2541972"/>
                </a:cubicBezTo>
                <a:cubicBezTo>
                  <a:pt x="2080768" y="2552239"/>
                  <a:pt x="2137738" y="2570719"/>
                  <a:pt x="2228338" y="2597411"/>
                </a:cubicBezTo>
                <a:cubicBezTo>
                  <a:pt x="2303157" y="2618867"/>
                  <a:pt x="2356353" y="2639981"/>
                  <a:pt x="2387927" y="2660752"/>
                </a:cubicBezTo>
                <a:cubicBezTo>
                  <a:pt x="2430487" y="2688439"/>
                  <a:pt x="2451766" y="2723049"/>
                  <a:pt x="2451766" y="2764580"/>
                </a:cubicBezTo>
                <a:cubicBezTo>
                  <a:pt x="2451766" y="2810266"/>
                  <a:pt x="2432542" y="2845566"/>
                  <a:pt x="2394094" y="2870480"/>
                </a:cubicBezTo>
                <a:cubicBezTo>
                  <a:pt x="2361128" y="2892632"/>
                  <a:pt x="2320957" y="2903709"/>
                  <a:pt x="2273580" y="2903709"/>
                </a:cubicBezTo>
                <a:cubicBezTo>
                  <a:pt x="2168525" y="2903709"/>
                  <a:pt x="2061067" y="2854029"/>
                  <a:pt x="1951206" y="2754671"/>
                </a:cubicBezTo>
                <a:lnTo>
                  <a:pt x="1794974" y="3048635"/>
                </a:lnTo>
                <a:cubicBezTo>
                  <a:pt x="1945039" y="3154845"/>
                  <a:pt x="2107781" y="3207951"/>
                  <a:pt x="2283200" y="3207951"/>
                </a:cubicBezTo>
                <a:cubicBezTo>
                  <a:pt x="2366798" y="3207951"/>
                  <a:pt x="2444914" y="3195258"/>
                  <a:pt x="2517548" y="3169872"/>
                </a:cubicBezTo>
                <a:cubicBezTo>
                  <a:pt x="2725858" y="3097837"/>
                  <a:pt x="2830013" y="2943141"/>
                  <a:pt x="2830013" y="2705784"/>
                </a:cubicBezTo>
                <a:cubicBezTo>
                  <a:pt x="2830013" y="2613171"/>
                  <a:pt x="2806330" y="2537368"/>
                  <a:pt x="2758963" y="2478374"/>
                </a:cubicBezTo>
                <a:cubicBezTo>
                  <a:pt x="2704059" y="2409080"/>
                  <a:pt x="2612083" y="2355568"/>
                  <a:pt x="2483035" y="2317837"/>
                </a:cubicBezTo>
                <a:cubicBezTo>
                  <a:pt x="2380079" y="2287580"/>
                  <a:pt x="2318302" y="2266258"/>
                  <a:pt x="2297702" y="2253870"/>
                </a:cubicBezTo>
                <a:cubicBezTo>
                  <a:pt x="2251717" y="2227050"/>
                  <a:pt x="2228724" y="2195074"/>
                  <a:pt x="2228724" y="2157943"/>
                </a:cubicBezTo>
                <a:cubicBezTo>
                  <a:pt x="2228724" y="2120117"/>
                  <a:pt x="2246240" y="2089854"/>
                  <a:pt x="2281273" y="2067156"/>
                </a:cubicBezTo>
                <a:cubicBezTo>
                  <a:pt x="2312193" y="2047209"/>
                  <a:pt x="2347231" y="2037236"/>
                  <a:pt x="2386386" y="2037236"/>
                </a:cubicBezTo>
                <a:cubicBezTo>
                  <a:pt x="2467457" y="2037236"/>
                  <a:pt x="2547837" y="2068414"/>
                  <a:pt x="2627527" y="2130770"/>
                </a:cubicBezTo>
                <a:lnTo>
                  <a:pt x="2773481" y="1847085"/>
                </a:lnTo>
                <a:cubicBezTo>
                  <a:pt x="2628213" y="1771024"/>
                  <a:pt x="2479860" y="1732994"/>
                  <a:pt x="2328425" y="1732994"/>
                </a:cubicBezTo>
                <a:close/>
                <a:moveTo>
                  <a:pt x="0" y="0"/>
                </a:moveTo>
                <a:lnTo>
                  <a:pt x="12192000" y="0"/>
                </a:lnTo>
                <a:lnTo>
                  <a:pt x="12192000" y="6858000"/>
                </a:lnTo>
                <a:lnTo>
                  <a:pt x="0" y="6858000"/>
                </a:lnTo>
                <a:close/>
              </a:path>
            </a:pathLst>
          </a:cu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1" name="TextBox 10">
            <a:extLst>
              <a:ext uri="{FF2B5EF4-FFF2-40B4-BE49-F238E27FC236}">
                <a16:creationId xmlns:a16="http://schemas.microsoft.com/office/drawing/2014/main" id="{70A94DB9-D708-B435-7013-2D10CA8A9679}"/>
              </a:ext>
            </a:extLst>
          </p:cNvPr>
          <p:cNvSpPr txBox="1"/>
          <p:nvPr/>
        </p:nvSpPr>
        <p:spPr>
          <a:xfrm>
            <a:off x="1847042" y="3313113"/>
            <a:ext cx="6108852" cy="1384995"/>
          </a:xfrm>
          <a:prstGeom prst="rect">
            <a:avLst/>
          </a:prstGeom>
          <a:noFill/>
        </p:spPr>
        <p:txBody>
          <a:bodyPr wrap="none" rtlCol="0">
            <a:spAutoFit/>
          </a:bodyPr>
          <a:lstStyle/>
          <a:p>
            <a:r>
              <a:rPr lang="en-GB" sz="3600" b="1" dirty="0">
                <a:solidFill>
                  <a:srgbClr val="00205B"/>
                </a:solidFill>
              </a:rPr>
              <a:t>Membership Research Projects</a:t>
            </a:r>
          </a:p>
          <a:p>
            <a:r>
              <a:rPr lang="en-GB" sz="2400" b="1" dirty="0">
                <a:solidFill>
                  <a:srgbClr val="009DE0"/>
                </a:solidFill>
              </a:rPr>
              <a:t>2023: Business Plan Project 1A/B</a:t>
            </a:r>
          </a:p>
          <a:p>
            <a:endParaRPr lang="en-GB" sz="2400" b="1" dirty="0">
              <a:solidFill>
                <a:srgbClr val="009DE0"/>
              </a:solidFill>
            </a:endParaRPr>
          </a:p>
        </p:txBody>
      </p:sp>
      <p:pic>
        <p:nvPicPr>
          <p:cNvPr id="13" name="Picture 12" descr="A blue and black logo&#10;&#10;Description automatically generated">
            <a:extLst>
              <a:ext uri="{FF2B5EF4-FFF2-40B4-BE49-F238E27FC236}">
                <a16:creationId xmlns:a16="http://schemas.microsoft.com/office/drawing/2014/main" id="{773B2F97-B38E-5088-94BF-9047DDEEA9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5725" y="5299466"/>
            <a:ext cx="2237423" cy="604605"/>
          </a:xfrm>
          <a:prstGeom prst="rect">
            <a:avLst/>
          </a:prstGeom>
        </p:spPr>
      </p:pic>
    </p:spTree>
    <p:extLst>
      <p:ext uri="{BB962C8B-B14F-4D97-AF65-F5344CB8AC3E}">
        <p14:creationId xmlns:p14="http://schemas.microsoft.com/office/powerpoint/2010/main" val="25040418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5505FD44-6398-1AD3-7513-183021A46786}"/>
              </a:ext>
            </a:extLst>
          </p:cNvPr>
          <p:cNvSpPr/>
          <p:nvPr/>
        </p:nvSpPr>
        <p:spPr>
          <a:xfrm>
            <a:off x="-17307" y="-30908"/>
            <a:ext cx="648000" cy="6888908"/>
          </a:xfrm>
          <a:prstGeom prst="rect">
            <a:avLst/>
          </a:prstGeom>
          <a:solidFill>
            <a:srgbClr val="009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TextBox 29">
            <a:extLst>
              <a:ext uri="{FF2B5EF4-FFF2-40B4-BE49-F238E27FC236}">
                <a16:creationId xmlns:a16="http://schemas.microsoft.com/office/drawing/2014/main" id="{04D09656-8B04-BBD3-77EB-9E51859FA655}"/>
              </a:ext>
            </a:extLst>
          </p:cNvPr>
          <p:cNvSpPr txBox="1"/>
          <p:nvPr/>
        </p:nvSpPr>
        <p:spPr>
          <a:xfrm rot="16200000">
            <a:off x="-1464984" y="3167390"/>
            <a:ext cx="3453189" cy="523220"/>
          </a:xfrm>
          <a:prstGeom prst="rect">
            <a:avLst/>
          </a:prstGeom>
          <a:noFill/>
        </p:spPr>
        <p:txBody>
          <a:bodyPr wrap="none" rtlCol="0">
            <a:spAutoFit/>
          </a:bodyPr>
          <a:lstStyle/>
          <a:p>
            <a:r>
              <a:rPr lang="en-GB" sz="2800" b="1" dirty="0">
                <a:solidFill>
                  <a:schemeClr val="bg1"/>
                </a:solidFill>
                <a:latin typeface="Mark Pro" panose="020B0504020201010104" pitchFamily="34" charset="0"/>
              </a:rPr>
              <a:t>Summary Findings</a:t>
            </a:r>
          </a:p>
        </p:txBody>
      </p:sp>
      <p:sp>
        <p:nvSpPr>
          <p:cNvPr id="4" name="TextBox 3">
            <a:extLst>
              <a:ext uri="{FF2B5EF4-FFF2-40B4-BE49-F238E27FC236}">
                <a16:creationId xmlns:a16="http://schemas.microsoft.com/office/drawing/2014/main" id="{77CB8EE8-CA54-4E88-ED64-8A5632533380}"/>
              </a:ext>
            </a:extLst>
          </p:cNvPr>
          <p:cNvSpPr txBox="1"/>
          <p:nvPr/>
        </p:nvSpPr>
        <p:spPr>
          <a:xfrm>
            <a:off x="807146" y="125854"/>
            <a:ext cx="7378491" cy="523220"/>
          </a:xfrm>
          <a:prstGeom prst="rect">
            <a:avLst/>
          </a:prstGeom>
          <a:noFill/>
        </p:spPr>
        <p:txBody>
          <a:bodyPr wrap="square">
            <a:spAutoFit/>
          </a:bodyPr>
          <a:lstStyle/>
          <a:p>
            <a:r>
              <a:rPr lang="en-GB" sz="2800" b="1" dirty="0">
                <a:solidFill>
                  <a:srgbClr val="009DE0"/>
                </a:solidFill>
                <a:latin typeface="MarkPro-Black" panose="020B0A04020101010102" pitchFamily="34" charset="0"/>
              </a:rPr>
              <a:t>Describe SNIPEF</a:t>
            </a:r>
          </a:p>
        </p:txBody>
      </p:sp>
      <p:pic>
        <p:nvPicPr>
          <p:cNvPr id="2" name="Picture 1">
            <a:extLst>
              <a:ext uri="{FF2B5EF4-FFF2-40B4-BE49-F238E27FC236}">
                <a16:creationId xmlns:a16="http://schemas.microsoft.com/office/drawing/2014/main" id="{51F7024E-4CF3-9840-3129-A2C01E48443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6442" y="1138604"/>
            <a:ext cx="5059897" cy="5055576"/>
          </a:xfrm>
          <a:prstGeom prst="rect">
            <a:avLst/>
          </a:prstGeom>
          <a:noFill/>
        </p:spPr>
      </p:pic>
      <p:sp>
        <p:nvSpPr>
          <p:cNvPr id="8" name="TextBox 7">
            <a:extLst>
              <a:ext uri="{FF2B5EF4-FFF2-40B4-BE49-F238E27FC236}">
                <a16:creationId xmlns:a16="http://schemas.microsoft.com/office/drawing/2014/main" id="{08E412E1-D664-0F61-1878-1566FDFAB3FE}"/>
              </a:ext>
            </a:extLst>
          </p:cNvPr>
          <p:cNvSpPr txBox="1"/>
          <p:nvPr/>
        </p:nvSpPr>
        <p:spPr>
          <a:xfrm>
            <a:off x="7576771" y="1351490"/>
            <a:ext cx="6132634" cy="4422236"/>
          </a:xfrm>
          <a:prstGeom prst="rect">
            <a:avLst/>
          </a:prstGeom>
          <a:noFill/>
        </p:spPr>
        <p:txBody>
          <a:bodyPr wrap="square">
            <a:spAutoFit/>
          </a:bodyPr>
          <a:lstStyle/>
          <a:p>
            <a:pPr>
              <a:lnSpc>
                <a:spcPct val="115000"/>
              </a:lnSpc>
              <a:spcAft>
                <a:spcPts val="800"/>
              </a:spcAft>
            </a:pPr>
            <a:r>
              <a:rPr lang="en-GB" sz="1800" b="1" dirty="0">
                <a:solidFill>
                  <a:srgbClr val="00205B"/>
                </a:solidFill>
                <a:effectLst/>
                <a:latin typeface="Arial" panose="020B0604020202020204" pitchFamily="34" charset="0"/>
                <a:ea typeface="HGGothicE" panose="020B0909000000000000" pitchFamily="49" charset="-128"/>
                <a:cs typeface="Arial" panose="020B0604020202020204" pitchFamily="34" charset="0"/>
              </a:rPr>
              <a:t>Positive</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15000"/>
              </a:lnSpc>
              <a:spcAft>
                <a:spcPts val="600"/>
              </a:spcAft>
              <a:buFont typeface="+mj-lt"/>
              <a:buAutoNum type="arabicParenR"/>
            </a:pPr>
            <a:r>
              <a:rPr lang="en-GB" sz="1800" dirty="0">
                <a:solidFill>
                  <a:srgbClr val="1666AE"/>
                </a:solidFill>
                <a:effectLst/>
                <a:latin typeface="Arial" panose="020B0604020202020204" pitchFamily="34" charset="0"/>
                <a:ea typeface="HGGothicE" panose="020B0909000000000000" pitchFamily="49" charset="-128"/>
                <a:cs typeface="Arial" panose="020B0604020202020204" pitchFamily="34" charset="0"/>
              </a:rPr>
              <a:t>Recognised (within the profession)</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15000"/>
              </a:lnSpc>
              <a:spcAft>
                <a:spcPts val="600"/>
              </a:spcAft>
              <a:buFont typeface="+mj-lt"/>
              <a:buAutoNum type="arabicParenR"/>
            </a:pPr>
            <a:r>
              <a:rPr lang="en-GB" sz="1800" dirty="0">
                <a:solidFill>
                  <a:srgbClr val="1666AE"/>
                </a:solidFill>
                <a:effectLst/>
                <a:latin typeface="Arial" panose="020B0604020202020204" pitchFamily="34" charset="0"/>
                <a:ea typeface="HGGothicE" panose="020B0909000000000000" pitchFamily="49" charset="-128"/>
                <a:cs typeface="Arial" panose="020B0604020202020204" pitchFamily="34" charset="0"/>
              </a:rPr>
              <a:t>Helpful</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15000"/>
              </a:lnSpc>
              <a:spcAft>
                <a:spcPts val="600"/>
              </a:spcAft>
              <a:buFont typeface="+mj-lt"/>
              <a:buAutoNum type="arabicParenR"/>
            </a:pPr>
            <a:r>
              <a:rPr lang="en-GB" sz="1800" dirty="0">
                <a:solidFill>
                  <a:srgbClr val="1666AE"/>
                </a:solidFill>
                <a:effectLst/>
                <a:latin typeface="Arial" panose="020B0604020202020204" pitchFamily="34" charset="0"/>
                <a:ea typeface="HGGothicE" panose="020B0909000000000000" pitchFamily="49" charset="-128"/>
                <a:cs typeface="Arial" panose="020B0604020202020204" pitchFamily="34" charset="0"/>
              </a:rPr>
              <a:t>Well-known (within the profession)</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15000"/>
              </a:lnSpc>
              <a:spcAft>
                <a:spcPts val="600"/>
              </a:spcAft>
              <a:buFont typeface="+mj-lt"/>
              <a:buAutoNum type="arabicParenR"/>
            </a:pPr>
            <a:r>
              <a:rPr lang="en-GB" sz="1800" dirty="0">
                <a:solidFill>
                  <a:srgbClr val="1666AE"/>
                </a:solidFill>
                <a:effectLst/>
                <a:latin typeface="Arial" panose="020B0604020202020204" pitchFamily="34" charset="0"/>
                <a:ea typeface="HGGothicE" panose="020B0909000000000000" pitchFamily="49" charset="-128"/>
                <a:cs typeface="Arial" panose="020B0604020202020204" pitchFamily="34" charset="0"/>
              </a:rPr>
              <a:t>Trustworthy</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800"/>
              </a:spcAft>
            </a:pPr>
            <a:r>
              <a:rPr lang="en-GB" sz="1800" b="1" dirty="0">
                <a:solidFill>
                  <a:srgbClr val="00205B"/>
                </a:solidFill>
                <a:effectLst/>
                <a:latin typeface="Arial" panose="020B0604020202020204" pitchFamily="34" charset="0"/>
                <a:ea typeface="HGGothicE" panose="020B0909000000000000" pitchFamily="49" charset="-128"/>
                <a:cs typeface="Arial" panose="020B0604020202020204" pitchFamily="34" charset="0"/>
              </a:rPr>
              <a:t> </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a:lnSpc>
                <a:spcPct val="115000"/>
              </a:lnSpc>
              <a:spcAft>
                <a:spcPts val="800"/>
              </a:spcAft>
            </a:pPr>
            <a:r>
              <a:rPr lang="en-GB" sz="1800" b="1" dirty="0">
                <a:solidFill>
                  <a:srgbClr val="00205B"/>
                </a:solidFill>
                <a:effectLst/>
                <a:latin typeface="Arial" panose="020B0604020202020204" pitchFamily="34" charset="0"/>
                <a:ea typeface="HGGothicE" panose="020B0909000000000000" pitchFamily="49" charset="-128"/>
                <a:cs typeface="Arial" panose="020B0604020202020204" pitchFamily="34" charset="0"/>
              </a:rPr>
              <a:t>Negative</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15000"/>
              </a:lnSpc>
              <a:spcAft>
                <a:spcPts val="600"/>
              </a:spcAft>
              <a:buFont typeface="+mj-lt"/>
              <a:buAutoNum type="arabicParenR"/>
            </a:pPr>
            <a:r>
              <a:rPr lang="en-GB" sz="1800" dirty="0">
                <a:solidFill>
                  <a:srgbClr val="1666AE"/>
                </a:solidFill>
                <a:effectLst/>
                <a:latin typeface="Arial" panose="020B0604020202020204" pitchFamily="34" charset="0"/>
                <a:ea typeface="HGGothicE" panose="020B0909000000000000" pitchFamily="49" charset="-128"/>
                <a:cs typeface="Arial" panose="020B0604020202020204" pitchFamily="34" charset="0"/>
              </a:rPr>
              <a:t>Old-fashioned</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15000"/>
              </a:lnSpc>
              <a:spcAft>
                <a:spcPts val="600"/>
              </a:spcAft>
              <a:buFont typeface="+mj-lt"/>
              <a:buAutoNum type="arabicParenR"/>
            </a:pPr>
            <a:r>
              <a:rPr lang="en-GB" sz="1800" dirty="0">
                <a:solidFill>
                  <a:srgbClr val="1666AE"/>
                </a:solidFill>
                <a:effectLst/>
                <a:latin typeface="Arial" panose="020B0604020202020204" pitchFamily="34" charset="0"/>
                <a:ea typeface="HGGothicE" panose="020B0909000000000000" pitchFamily="49" charset="-128"/>
                <a:cs typeface="Arial" panose="020B0604020202020204" pitchFamily="34" charset="0"/>
              </a:rPr>
              <a:t>Not visible (within the public)</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15000"/>
              </a:lnSpc>
              <a:spcAft>
                <a:spcPts val="600"/>
              </a:spcAft>
              <a:buFont typeface="+mj-lt"/>
              <a:buAutoNum type="arabicParenR"/>
            </a:pPr>
            <a:r>
              <a:rPr lang="en-GB" sz="1800" dirty="0">
                <a:solidFill>
                  <a:srgbClr val="1666AE"/>
                </a:solidFill>
                <a:effectLst/>
                <a:latin typeface="Arial" panose="020B0604020202020204" pitchFamily="34" charset="0"/>
                <a:ea typeface="HGGothicE" panose="020B0909000000000000" pitchFamily="49" charset="-128"/>
                <a:cs typeface="Arial" panose="020B0604020202020204" pitchFamily="34" charset="0"/>
              </a:rPr>
              <a:t>Dated</a:t>
            </a:r>
            <a:endParaRPr lang="en-GB" sz="2400" dirty="0">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15000"/>
              </a:lnSpc>
              <a:spcAft>
                <a:spcPts val="600"/>
              </a:spcAft>
              <a:buFont typeface="+mj-lt"/>
              <a:buAutoNum type="arabicParenR"/>
            </a:pPr>
            <a:r>
              <a:rPr lang="en-GB" sz="1800" dirty="0">
                <a:solidFill>
                  <a:srgbClr val="1666AE"/>
                </a:solidFill>
                <a:effectLst/>
                <a:latin typeface="Arial" panose="020B0604020202020204" pitchFamily="34" charset="0"/>
                <a:ea typeface="HGGothicE" panose="020B0909000000000000" pitchFamily="49" charset="-128"/>
              </a:rPr>
              <a:t>Not very informative</a:t>
            </a:r>
            <a:endParaRPr lang="en-GB" dirty="0"/>
          </a:p>
        </p:txBody>
      </p:sp>
      <p:pic>
        <p:nvPicPr>
          <p:cNvPr id="9" name="Picture 8" descr="A blue and black logo&#10;&#10;Description automatically generated">
            <a:extLst>
              <a:ext uri="{FF2B5EF4-FFF2-40B4-BE49-F238E27FC236}">
                <a16:creationId xmlns:a16="http://schemas.microsoft.com/office/drawing/2014/main" id="{BBB62DDE-893D-2879-4992-93B5948D21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7045" y="5949431"/>
            <a:ext cx="2237423" cy="604605"/>
          </a:xfrm>
          <a:prstGeom prst="rect">
            <a:avLst/>
          </a:prstGeom>
        </p:spPr>
      </p:pic>
    </p:spTree>
    <p:extLst>
      <p:ext uri="{BB962C8B-B14F-4D97-AF65-F5344CB8AC3E}">
        <p14:creationId xmlns:p14="http://schemas.microsoft.com/office/powerpoint/2010/main" val="30156447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69497F1-5C3E-1482-B138-886F74292516}"/>
              </a:ext>
            </a:extLst>
          </p:cNvPr>
          <p:cNvSpPr/>
          <p:nvPr/>
        </p:nvSpPr>
        <p:spPr>
          <a:xfrm>
            <a:off x="716124" y="899443"/>
            <a:ext cx="11142047" cy="5524329"/>
          </a:xfrm>
          <a:prstGeom prst="roundRect">
            <a:avLst>
              <a:gd name="adj" fmla="val 9493"/>
            </a:avLst>
          </a:prstGeom>
          <a:solidFill>
            <a:srgbClr val="8CC2BF">
              <a:alpha val="48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5" name="Chart 4">
            <a:extLst>
              <a:ext uri="{FF2B5EF4-FFF2-40B4-BE49-F238E27FC236}">
                <a16:creationId xmlns:a16="http://schemas.microsoft.com/office/drawing/2014/main" id="{113F3A09-C559-E488-17AF-7AA17F595428}"/>
              </a:ext>
            </a:extLst>
          </p:cNvPr>
          <p:cNvGraphicFramePr/>
          <p:nvPr>
            <p:extLst>
              <p:ext uri="{D42A27DB-BD31-4B8C-83A1-F6EECF244321}">
                <p14:modId xmlns:p14="http://schemas.microsoft.com/office/powerpoint/2010/main" val="490603654"/>
              </p:ext>
            </p:extLst>
          </p:nvPr>
        </p:nvGraphicFramePr>
        <p:xfrm>
          <a:off x="957943" y="1005105"/>
          <a:ext cx="10900228"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CB8AC754-91C6-755F-EE07-8157FAC0A8D2}"/>
              </a:ext>
            </a:extLst>
          </p:cNvPr>
          <p:cNvSpPr/>
          <p:nvPr/>
        </p:nvSpPr>
        <p:spPr>
          <a:xfrm>
            <a:off x="-17307" y="-30908"/>
            <a:ext cx="648000" cy="6888908"/>
          </a:xfrm>
          <a:prstGeom prst="rect">
            <a:avLst/>
          </a:prstGeom>
          <a:solidFill>
            <a:srgbClr val="009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60CCB37-F94F-BB1D-BA6F-CE0610F4B797}"/>
              </a:ext>
            </a:extLst>
          </p:cNvPr>
          <p:cNvSpPr txBox="1"/>
          <p:nvPr/>
        </p:nvSpPr>
        <p:spPr>
          <a:xfrm rot="16200000">
            <a:off x="-1464984" y="3167390"/>
            <a:ext cx="3453189" cy="523220"/>
          </a:xfrm>
          <a:prstGeom prst="rect">
            <a:avLst/>
          </a:prstGeom>
          <a:noFill/>
        </p:spPr>
        <p:txBody>
          <a:bodyPr wrap="none" rtlCol="0">
            <a:spAutoFit/>
          </a:bodyPr>
          <a:lstStyle/>
          <a:p>
            <a:r>
              <a:rPr lang="en-GB" sz="2800" b="1" dirty="0">
                <a:solidFill>
                  <a:schemeClr val="bg1"/>
                </a:solidFill>
                <a:latin typeface="Mark Pro" panose="020B0504020201010104" pitchFamily="34" charset="0"/>
              </a:rPr>
              <a:t>Summary Findings</a:t>
            </a:r>
          </a:p>
        </p:txBody>
      </p:sp>
      <p:sp>
        <p:nvSpPr>
          <p:cNvPr id="2" name="TextBox 1">
            <a:extLst>
              <a:ext uri="{FF2B5EF4-FFF2-40B4-BE49-F238E27FC236}">
                <a16:creationId xmlns:a16="http://schemas.microsoft.com/office/drawing/2014/main" id="{B29FD0B0-0859-5EFD-2BD3-B47133742291}"/>
              </a:ext>
            </a:extLst>
          </p:cNvPr>
          <p:cNvSpPr txBox="1"/>
          <p:nvPr/>
        </p:nvSpPr>
        <p:spPr>
          <a:xfrm>
            <a:off x="807146" y="125854"/>
            <a:ext cx="8978692" cy="523220"/>
          </a:xfrm>
          <a:prstGeom prst="rect">
            <a:avLst/>
          </a:prstGeom>
          <a:noFill/>
        </p:spPr>
        <p:txBody>
          <a:bodyPr wrap="square">
            <a:spAutoFit/>
          </a:bodyPr>
          <a:lstStyle/>
          <a:p>
            <a:r>
              <a:rPr lang="en-GB" sz="2800" b="1" dirty="0">
                <a:solidFill>
                  <a:srgbClr val="009DE0"/>
                </a:solidFill>
                <a:latin typeface="MarkPro-Black" panose="020B0A04020101010102" pitchFamily="34" charset="0"/>
              </a:rPr>
              <a:t>Which services and benefits have you used?</a:t>
            </a:r>
          </a:p>
        </p:txBody>
      </p:sp>
    </p:spTree>
    <p:extLst>
      <p:ext uri="{BB962C8B-B14F-4D97-AF65-F5344CB8AC3E}">
        <p14:creationId xmlns:p14="http://schemas.microsoft.com/office/powerpoint/2010/main" val="6209517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7D71592-F9CE-76FC-4AE3-53D263349567}"/>
              </a:ext>
            </a:extLst>
          </p:cNvPr>
          <p:cNvSpPr/>
          <p:nvPr/>
        </p:nvSpPr>
        <p:spPr>
          <a:xfrm>
            <a:off x="716124" y="899443"/>
            <a:ext cx="11142047" cy="5524329"/>
          </a:xfrm>
          <a:prstGeom prst="roundRect">
            <a:avLst>
              <a:gd name="adj" fmla="val 9493"/>
            </a:avLst>
          </a:prstGeom>
          <a:solidFill>
            <a:srgbClr val="8CC2BF">
              <a:alpha val="48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5" name="Chart 4">
            <a:extLst>
              <a:ext uri="{FF2B5EF4-FFF2-40B4-BE49-F238E27FC236}">
                <a16:creationId xmlns:a16="http://schemas.microsoft.com/office/drawing/2014/main" id="{113F3A09-C559-E488-17AF-7AA17F595428}"/>
              </a:ext>
            </a:extLst>
          </p:cNvPr>
          <p:cNvGraphicFramePr/>
          <p:nvPr>
            <p:extLst>
              <p:ext uri="{D42A27DB-BD31-4B8C-83A1-F6EECF244321}">
                <p14:modId xmlns:p14="http://schemas.microsoft.com/office/powerpoint/2010/main" val="494453644"/>
              </p:ext>
            </p:extLst>
          </p:nvPr>
        </p:nvGraphicFramePr>
        <p:xfrm>
          <a:off x="957943" y="1005105"/>
          <a:ext cx="10900228"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CB8AC754-91C6-755F-EE07-8157FAC0A8D2}"/>
              </a:ext>
            </a:extLst>
          </p:cNvPr>
          <p:cNvSpPr/>
          <p:nvPr/>
        </p:nvSpPr>
        <p:spPr>
          <a:xfrm>
            <a:off x="-17307" y="-30908"/>
            <a:ext cx="648000" cy="6888908"/>
          </a:xfrm>
          <a:prstGeom prst="rect">
            <a:avLst/>
          </a:prstGeom>
          <a:solidFill>
            <a:srgbClr val="009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60CCB37-F94F-BB1D-BA6F-CE0610F4B797}"/>
              </a:ext>
            </a:extLst>
          </p:cNvPr>
          <p:cNvSpPr txBox="1"/>
          <p:nvPr/>
        </p:nvSpPr>
        <p:spPr>
          <a:xfrm rot="16200000">
            <a:off x="-1464984" y="3167390"/>
            <a:ext cx="3453189" cy="523220"/>
          </a:xfrm>
          <a:prstGeom prst="rect">
            <a:avLst/>
          </a:prstGeom>
          <a:noFill/>
        </p:spPr>
        <p:txBody>
          <a:bodyPr wrap="none" rtlCol="0">
            <a:spAutoFit/>
          </a:bodyPr>
          <a:lstStyle/>
          <a:p>
            <a:r>
              <a:rPr lang="en-GB" sz="2800" b="1" dirty="0">
                <a:solidFill>
                  <a:schemeClr val="bg1"/>
                </a:solidFill>
                <a:latin typeface="Mark Pro" panose="020B0504020201010104" pitchFamily="34" charset="0"/>
              </a:rPr>
              <a:t>Summary Findings</a:t>
            </a:r>
          </a:p>
        </p:txBody>
      </p:sp>
      <p:sp>
        <p:nvSpPr>
          <p:cNvPr id="3" name="TextBox 2">
            <a:extLst>
              <a:ext uri="{FF2B5EF4-FFF2-40B4-BE49-F238E27FC236}">
                <a16:creationId xmlns:a16="http://schemas.microsoft.com/office/drawing/2014/main" id="{F03CF5FC-DF47-CAEE-5C5F-AAE81B0DD68C}"/>
              </a:ext>
            </a:extLst>
          </p:cNvPr>
          <p:cNvSpPr txBox="1"/>
          <p:nvPr/>
        </p:nvSpPr>
        <p:spPr>
          <a:xfrm>
            <a:off x="807146" y="125854"/>
            <a:ext cx="8978692" cy="523220"/>
          </a:xfrm>
          <a:prstGeom prst="rect">
            <a:avLst/>
          </a:prstGeom>
          <a:noFill/>
        </p:spPr>
        <p:txBody>
          <a:bodyPr wrap="square">
            <a:spAutoFit/>
          </a:bodyPr>
          <a:lstStyle/>
          <a:p>
            <a:r>
              <a:rPr lang="en-GB" sz="2800" b="1" dirty="0">
                <a:solidFill>
                  <a:srgbClr val="009DE0"/>
                </a:solidFill>
                <a:latin typeface="MarkPro-Black" panose="020B0A04020101010102" pitchFamily="34" charset="0"/>
              </a:rPr>
              <a:t>Value Statements</a:t>
            </a:r>
            <a:endParaRPr lang="en-GB" b="1" dirty="0">
              <a:solidFill>
                <a:srgbClr val="8CC2BF"/>
              </a:solidFill>
              <a:latin typeface="MarkPro-Black" panose="020B0A04020101010102" pitchFamily="34" charset="0"/>
            </a:endParaRPr>
          </a:p>
        </p:txBody>
      </p:sp>
      <p:sp>
        <p:nvSpPr>
          <p:cNvPr id="4" name="TextBox 3">
            <a:extLst>
              <a:ext uri="{FF2B5EF4-FFF2-40B4-BE49-F238E27FC236}">
                <a16:creationId xmlns:a16="http://schemas.microsoft.com/office/drawing/2014/main" id="{2676F0F0-98BC-9A9F-B611-D1B8C81D483E}"/>
              </a:ext>
            </a:extLst>
          </p:cNvPr>
          <p:cNvSpPr txBox="1"/>
          <p:nvPr/>
        </p:nvSpPr>
        <p:spPr>
          <a:xfrm>
            <a:off x="3603499" y="218187"/>
            <a:ext cx="3120213" cy="338554"/>
          </a:xfrm>
          <a:prstGeom prst="rect">
            <a:avLst/>
          </a:prstGeom>
          <a:solidFill>
            <a:srgbClr val="009DE0"/>
          </a:solidFill>
          <a:effectLst>
            <a:outerShdw blurRad="50800" dist="38100" dir="10800000" algn="r" rotWithShape="0">
              <a:prstClr val="black">
                <a:alpha val="40000"/>
              </a:prstClr>
            </a:outerShdw>
          </a:effectLst>
          <a:scene3d>
            <a:camera prst="orthographicFront"/>
            <a:lightRig rig="threePt" dir="t"/>
          </a:scene3d>
          <a:sp3d>
            <a:bevelT/>
          </a:sp3d>
        </p:spPr>
        <p:txBody>
          <a:bodyPr wrap="none" rtlCol="0">
            <a:spAutoFit/>
          </a:bodyPr>
          <a:lstStyle/>
          <a:p>
            <a:r>
              <a:rPr lang="en-GB" sz="1600" b="1" dirty="0">
                <a:solidFill>
                  <a:schemeClr val="bg1"/>
                </a:solidFill>
                <a:latin typeface="MarkPro-Black" panose="020B0A04020101010102" pitchFamily="34" charset="0"/>
              </a:rPr>
              <a:t>Positive: Agree and Strongly Agree</a:t>
            </a:r>
            <a:endParaRPr lang="en-GB" sz="1600" b="1" dirty="0">
              <a:solidFill>
                <a:schemeClr val="bg1"/>
              </a:solidFill>
              <a:latin typeface="Mark Pro" panose="020B0504020201010104" pitchFamily="34" charset="0"/>
            </a:endParaRPr>
          </a:p>
        </p:txBody>
      </p:sp>
    </p:spTree>
    <p:extLst>
      <p:ext uri="{BB962C8B-B14F-4D97-AF65-F5344CB8AC3E}">
        <p14:creationId xmlns:p14="http://schemas.microsoft.com/office/powerpoint/2010/main" val="363140422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7D71592-F9CE-76FC-4AE3-53D263349567}"/>
              </a:ext>
            </a:extLst>
          </p:cNvPr>
          <p:cNvSpPr/>
          <p:nvPr/>
        </p:nvSpPr>
        <p:spPr>
          <a:xfrm>
            <a:off x="716124" y="899443"/>
            <a:ext cx="11142047" cy="5524329"/>
          </a:xfrm>
          <a:prstGeom prst="roundRect">
            <a:avLst>
              <a:gd name="adj" fmla="val 9493"/>
            </a:avLst>
          </a:prstGeom>
          <a:solidFill>
            <a:srgbClr val="8CC2BF">
              <a:alpha val="48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5" name="Chart 4">
            <a:extLst>
              <a:ext uri="{FF2B5EF4-FFF2-40B4-BE49-F238E27FC236}">
                <a16:creationId xmlns:a16="http://schemas.microsoft.com/office/drawing/2014/main" id="{113F3A09-C559-E488-17AF-7AA17F595428}"/>
              </a:ext>
            </a:extLst>
          </p:cNvPr>
          <p:cNvGraphicFramePr/>
          <p:nvPr>
            <p:extLst>
              <p:ext uri="{D42A27DB-BD31-4B8C-83A1-F6EECF244321}">
                <p14:modId xmlns:p14="http://schemas.microsoft.com/office/powerpoint/2010/main" val="1392228420"/>
              </p:ext>
            </p:extLst>
          </p:nvPr>
        </p:nvGraphicFramePr>
        <p:xfrm>
          <a:off x="957943" y="1005105"/>
          <a:ext cx="10900228"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CB8AC754-91C6-755F-EE07-8157FAC0A8D2}"/>
              </a:ext>
            </a:extLst>
          </p:cNvPr>
          <p:cNvSpPr/>
          <p:nvPr/>
        </p:nvSpPr>
        <p:spPr>
          <a:xfrm>
            <a:off x="-17307" y="-30908"/>
            <a:ext cx="648000" cy="6888908"/>
          </a:xfrm>
          <a:prstGeom prst="rect">
            <a:avLst/>
          </a:prstGeom>
          <a:solidFill>
            <a:srgbClr val="009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60CCB37-F94F-BB1D-BA6F-CE0610F4B797}"/>
              </a:ext>
            </a:extLst>
          </p:cNvPr>
          <p:cNvSpPr txBox="1"/>
          <p:nvPr/>
        </p:nvSpPr>
        <p:spPr>
          <a:xfrm rot="16200000">
            <a:off x="-1464984" y="3167390"/>
            <a:ext cx="3453189" cy="523220"/>
          </a:xfrm>
          <a:prstGeom prst="rect">
            <a:avLst/>
          </a:prstGeom>
          <a:noFill/>
        </p:spPr>
        <p:txBody>
          <a:bodyPr wrap="none" rtlCol="0">
            <a:spAutoFit/>
          </a:bodyPr>
          <a:lstStyle/>
          <a:p>
            <a:r>
              <a:rPr lang="en-GB" sz="2800" b="1" dirty="0">
                <a:solidFill>
                  <a:schemeClr val="bg1"/>
                </a:solidFill>
                <a:latin typeface="Mark Pro" panose="020B0504020201010104" pitchFamily="34" charset="0"/>
              </a:rPr>
              <a:t>Summary Findings</a:t>
            </a:r>
          </a:p>
        </p:txBody>
      </p:sp>
      <p:sp>
        <p:nvSpPr>
          <p:cNvPr id="3" name="TextBox 2">
            <a:extLst>
              <a:ext uri="{FF2B5EF4-FFF2-40B4-BE49-F238E27FC236}">
                <a16:creationId xmlns:a16="http://schemas.microsoft.com/office/drawing/2014/main" id="{F03CF5FC-DF47-CAEE-5C5F-AAE81B0DD68C}"/>
              </a:ext>
            </a:extLst>
          </p:cNvPr>
          <p:cNvSpPr txBox="1"/>
          <p:nvPr/>
        </p:nvSpPr>
        <p:spPr>
          <a:xfrm>
            <a:off x="807146" y="125854"/>
            <a:ext cx="8978692" cy="523220"/>
          </a:xfrm>
          <a:prstGeom prst="rect">
            <a:avLst/>
          </a:prstGeom>
          <a:noFill/>
        </p:spPr>
        <p:txBody>
          <a:bodyPr wrap="square">
            <a:spAutoFit/>
          </a:bodyPr>
          <a:lstStyle/>
          <a:p>
            <a:r>
              <a:rPr lang="en-GB" sz="2800" b="1" dirty="0">
                <a:solidFill>
                  <a:srgbClr val="009DE0"/>
                </a:solidFill>
                <a:latin typeface="MarkPro-Black" panose="020B0A04020101010102" pitchFamily="34" charset="0"/>
              </a:rPr>
              <a:t>Value Statements</a:t>
            </a:r>
            <a:endParaRPr lang="en-GB" b="1" dirty="0">
              <a:solidFill>
                <a:srgbClr val="8CC2BF"/>
              </a:solidFill>
              <a:latin typeface="MarkPro-Black" panose="020B0A04020101010102" pitchFamily="34" charset="0"/>
            </a:endParaRPr>
          </a:p>
        </p:txBody>
      </p:sp>
      <p:sp>
        <p:nvSpPr>
          <p:cNvPr id="4" name="TextBox 3">
            <a:extLst>
              <a:ext uri="{FF2B5EF4-FFF2-40B4-BE49-F238E27FC236}">
                <a16:creationId xmlns:a16="http://schemas.microsoft.com/office/drawing/2014/main" id="{2676F0F0-98BC-9A9F-B611-D1B8C81D483E}"/>
              </a:ext>
            </a:extLst>
          </p:cNvPr>
          <p:cNvSpPr txBox="1"/>
          <p:nvPr/>
        </p:nvSpPr>
        <p:spPr>
          <a:xfrm>
            <a:off x="3603499" y="218187"/>
            <a:ext cx="3203056" cy="338554"/>
          </a:xfrm>
          <a:prstGeom prst="rect">
            <a:avLst/>
          </a:prstGeom>
          <a:solidFill>
            <a:srgbClr val="009DE0"/>
          </a:solidFill>
          <a:effectLst>
            <a:outerShdw blurRad="50800" dist="38100" dir="10800000" algn="r" rotWithShape="0">
              <a:prstClr val="black">
                <a:alpha val="40000"/>
              </a:prstClr>
            </a:outerShdw>
          </a:effectLst>
          <a:scene3d>
            <a:camera prst="orthographicFront"/>
            <a:lightRig rig="threePt" dir="t"/>
          </a:scene3d>
          <a:sp3d>
            <a:bevelT/>
          </a:sp3d>
        </p:spPr>
        <p:txBody>
          <a:bodyPr wrap="none" rtlCol="0">
            <a:spAutoFit/>
          </a:bodyPr>
          <a:lstStyle/>
          <a:p>
            <a:r>
              <a:rPr lang="en-GB" sz="1600" b="1" dirty="0">
                <a:solidFill>
                  <a:schemeClr val="bg1"/>
                </a:solidFill>
                <a:latin typeface="MarkPro-Black" panose="020B0A04020101010102" pitchFamily="34" charset="0"/>
              </a:rPr>
              <a:t>Negative: Agree and Strongly Agree</a:t>
            </a:r>
            <a:endParaRPr lang="en-GB" sz="1600" b="1" dirty="0">
              <a:solidFill>
                <a:schemeClr val="bg1"/>
              </a:solidFill>
              <a:latin typeface="Mark Pro" panose="020B0504020201010104" pitchFamily="34" charset="0"/>
            </a:endParaRPr>
          </a:p>
        </p:txBody>
      </p:sp>
    </p:spTree>
    <p:extLst>
      <p:ext uri="{BB962C8B-B14F-4D97-AF65-F5344CB8AC3E}">
        <p14:creationId xmlns:p14="http://schemas.microsoft.com/office/powerpoint/2010/main" val="272155749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7D71592-F9CE-76FC-4AE3-53D263349567}"/>
              </a:ext>
            </a:extLst>
          </p:cNvPr>
          <p:cNvSpPr/>
          <p:nvPr/>
        </p:nvSpPr>
        <p:spPr>
          <a:xfrm>
            <a:off x="716124" y="899443"/>
            <a:ext cx="11142047" cy="5524329"/>
          </a:xfrm>
          <a:prstGeom prst="roundRect">
            <a:avLst>
              <a:gd name="adj" fmla="val 9493"/>
            </a:avLst>
          </a:prstGeom>
          <a:solidFill>
            <a:srgbClr val="8CC2BF">
              <a:alpha val="48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5" name="Chart 4">
            <a:extLst>
              <a:ext uri="{FF2B5EF4-FFF2-40B4-BE49-F238E27FC236}">
                <a16:creationId xmlns:a16="http://schemas.microsoft.com/office/drawing/2014/main" id="{113F3A09-C559-E488-17AF-7AA17F595428}"/>
              </a:ext>
            </a:extLst>
          </p:cNvPr>
          <p:cNvGraphicFramePr/>
          <p:nvPr>
            <p:extLst>
              <p:ext uri="{D42A27DB-BD31-4B8C-83A1-F6EECF244321}">
                <p14:modId xmlns:p14="http://schemas.microsoft.com/office/powerpoint/2010/main" val="1387978544"/>
              </p:ext>
            </p:extLst>
          </p:nvPr>
        </p:nvGraphicFramePr>
        <p:xfrm>
          <a:off x="957943" y="1005105"/>
          <a:ext cx="10900228"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CB8AC754-91C6-755F-EE07-8157FAC0A8D2}"/>
              </a:ext>
            </a:extLst>
          </p:cNvPr>
          <p:cNvSpPr/>
          <p:nvPr/>
        </p:nvSpPr>
        <p:spPr>
          <a:xfrm>
            <a:off x="-17307" y="-30908"/>
            <a:ext cx="648000" cy="6888908"/>
          </a:xfrm>
          <a:prstGeom prst="rect">
            <a:avLst/>
          </a:prstGeom>
          <a:solidFill>
            <a:srgbClr val="009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60CCB37-F94F-BB1D-BA6F-CE0610F4B797}"/>
              </a:ext>
            </a:extLst>
          </p:cNvPr>
          <p:cNvSpPr txBox="1"/>
          <p:nvPr/>
        </p:nvSpPr>
        <p:spPr>
          <a:xfrm rot="16200000">
            <a:off x="-1464984" y="3167390"/>
            <a:ext cx="3453189" cy="523220"/>
          </a:xfrm>
          <a:prstGeom prst="rect">
            <a:avLst/>
          </a:prstGeom>
          <a:noFill/>
        </p:spPr>
        <p:txBody>
          <a:bodyPr wrap="none" rtlCol="0">
            <a:spAutoFit/>
          </a:bodyPr>
          <a:lstStyle/>
          <a:p>
            <a:r>
              <a:rPr lang="en-GB" sz="2800" b="1" dirty="0">
                <a:solidFill>
                  <a:schemeClr val="bg1"/>
                </a:solidFill>
                <a:latin typeface="Mark Pro" panose="020B0504020201010104" pitchFamily="34" charset="0"/>
              </a:rPr>
              <a:t>Summary Findings</a:t>
            </a:r>
          </a:p>
        </p:txBody>
      </p:sp>
      <p:sp>
        <p:nvSpPr>
          <p:cNvPr id="3" name="TextBox 2">
            <a:extLst>
              <a:ext uri="{FF2B5EF4-FFF2-40B4-BE49-F238E27FC236}">
                <a16:creationId xmlns:a16="http://schemas.microsoft.com/office/drawing/2014/main" id="{F03CF5FC-DF47-CAEE-5C5F-AAE81B0DD68C}"/>
              </a:ext>
            </a:extLst>
          </p:cNvPr>
          <p:cNvSpPr txBox="1"/>
          <p:nvPr/>
        </p:nvSpPr>
        <p:spPr>
          <a:xfrm>
            <a:off x="807146" y="125854"/>
            <a:ext cx="8978692" cy="523220"/>
          </a:xfrm>
          <a:prstGeom prst="rect">
            <a:avLst/>
          </a:prstGeom>
          <a:noFill/>
        </p:spPr>
        <p:txBody>
          <a:bodyPr wrap="square">
            <a:spAutoFit/>
          </a:bodyPr>
          <a:lstStyle/>
          <a:p>
            <a:r>
              <a:rPr lang="en-GB" sz="2800" b="1" dirty="0">
                <a:solidFill>
                  <a:srgbClr val="009DE0"/>
                </a:solidFill>
                <a:latin typeface="MarkPro-Black" panose="020B0A04020101010102" pitchFamily="34" charset="0"/>
              </a:rPr>
              <a:t>Impact Statements</a:t>
            </a:r>
            <a:endParaRPr lang="en-GB" b="1" dirty="0">
              <a:solidFill>
                <a:srgbClr val="8CC2BF"/>
              </a:solidFill>
              <a:latin typeface="MarkPro-Black" panose="020B0A04020101010102" pitchFamily="34" charset="0"/>
            </a:endParaRPr>
          </a:p>
        </p:txBody>
      </p:sp>
      <p:sp>
        <p:nvSpPr>
          <p:cNvPr id="4" name="TextBox 3">
            <a:extLst>
              <a:ext uri="{FF2B5EF4-FFF2-40B4-BE49-F238E27FC236}">
                <a16:creationId xmlns:a16="http://schemas.microsoft.com/office/drawing/2014/main" id="{2676F0F0-98BC-9A9F-B611-D1B8C81D483E}"/>
              </a:ext>
            </a:extLst>
          </p:cNvPr>
          <p:cNvSpPr txBox="1"/>
          <p:nvPr/>
        </p:nvSpPr>
        <p:spPr>
          <a:xfrm>
            <a:off x="4206172" y="434228"/>
            <a:ext cx="4403770" cy="338554"/>
          </a:xfrm>
          <a:prstGeom prst="rect">
            <a:avLst/>
          </a:prstGeom>
          <a:solidFill>
            <a:srgbClr val="009DE0"/>
          </a:solidFill>
          <a:effectLst>
            <a:outerShdw blurRad="50800" dist="38100" dir="10800000" algn="r" rotWithShape="0">
              <a:prstClr val="black">
                <a:alpha val="40000"/>
              </a:prstClr>
            </a:outerShdw>
          </a:effectLst>
          <a:scene3d>
            <a:camera prst="orthographicFront"/>
            <a:lightRig rig="threePt" dir="t"/>
          </a:scene3d>
          <a:sp3d>
            <a:bevelT/>
          </a:sp3d>
        </p:spPr>
        <p:txBody>
          <a:bodyPr wrap="none" rtlCol="0">
            <a:spAutoFit/>
          </a:bodyPr>
          <a:lstStyle/>
          <a:p>
            <a:r>
              <a:rPr lang="en-GB" sz="1600" b="1" dirty="0">
                <a:solidFill>
                  <a:schemeClr val="bg1"/>
                </a:solidFill>
                <a:latin typeface="MarkPro-Black" panose="020B0A04020101010102" pitchFamily="34" charset="0"/>
              </a:rPr>
              <a:t>Where does SNIPEF provide the greatest impact?</a:t>
            </a:r>
            <a:endParaRPr lang="en-GB" sz="1600" b="1" dirty="0">
              <a:solidFill>
                <a:schemeClr val="bg1"/>
              </a:solidFill>
              <a:latin typeface="Mark Pro" panose="020B0504020201010104" pitchFamily="34" charset="0"/>
            </a:endParaRPr>
          </a:p>
        </p:txBody>
      </p:sp>
    </p:spTree>
    <p:extLst>
      <p:ext uri="{BB962C8B-B14F-4D97-AF65-F5344CB8AC3E}">
        <p14:creationId xmlns:p14="http://schemas.microsoft.com/office/powerpoint/2010/main" val="137012216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C601D543-656E-3980-02F2-278A4C8A8D05}"/>
              </a:ext>
            </a:extLst>
          </p:cNvPr>
          <p:cNvSpPr/>
          <p:nvPr/>
        </p:nvSpPr>
        <p:spPr>
          <a:xfrm>
            <a:off x="807146" y="643360"/>
            <a:ext cx="11142047" cy="5832703"/>
          </a:xfrm>
          <a:prstGeom prst="roundRect">
            <a:avLst>
              <a:gd name="adj" fmla="val 9493"/>
            </a:avLst>
          </a:prstGeom>
          <a:solidFill>
            <a:srgbClr val="8CC2BF">
              <a:alpha val="48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3D6ADE29-431A-D53E-ACDD-7D529D79E2FF}"/>
              </a:ext>
            </a:extLst>
          </p:cNvPr>
          <p:cNvSpPr/>
          <p:nvPr/>
        </p:nvSpPr>
        <p:spPr>
          <a:xfrm>
            <a:off x="6576449" y="826743"/>
            <a:ext cx="4101885" cy="875662"/>
          </a:xfrm>
          <a:prstGeom prst="roundRect">
            <a:avLst/>
          </a:prstGeom>
          <a:solidFill>
            <a:srgbClr val="8CC2BF"/>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accent1">
                    <a:lumMod val="75000"/>
                  </a:schemeClr>
                </a:solidFill>
                <a:latin typeface="Arial" panose="020B0604020202020204" pitchFamily="34" charset="0"/>
                <a:cs typeface="Arial" panose="020B0604020202020204" pitchFamily="34" charset="0"/>
              </a:rPr>
              <a:t>Be the authoritative voice for the profession</a:t>
            </a:r>
          </a:p>
        </p:txBody>
      </p:sp>
      <p:sp>
        <p:nvSpPr>
          <p:cNvPr id="5" name="Rectangle: Rounded Corners 4">
            <a:extLst>
              <a:ext uri="{FF2B5EF4-FFF2-40B4-BE49-F238E27FC236}">
                <a16:creationId xmlns:a16="http://schemas.microsoft.com/office/drawing/2014/main" id="{8388AC2C-931E-46C5-1431-8B7514A40C98}"/>
              </a:ext>
            </a:extLst>
          </p:cNvPr>
          <p:cNvSpPr/>
          <p:nvPr/>
        </p:nvSpPr>
        <p:spPr>
          <a:xfrm>
            <a:off x="6576449" y="2006551"/>
            <a:ext cx="4101885" cy="875662"/>
          </a:xfrm>
          <a:prstGeom prst="roundRect">
            <a:avLst/>
          </a:prstGeom>
          <a:solidFill>
            <a:srgbClr val="8CC2BF"/>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accent1">
                    <a:lumMod val="75000"/>
                  </a:schemeClr>
                </a:solidFill>
                <a:latin typeface="Arial" panose="020B0604020202020204" pitchFamily="34" charset="0"/>
                <a:cs typeface="Arial" panose="020B0604020202020204" pitchFamily="34" charset="0"/>
              </a:rPr>
              <a:t>Better support members with valued services and benefits</a:t>
            </a:r>
          </a:p>
        </p:txBody>
      </p:sp>
      <p:sp>
        <p:nvSpPr>
          <p:cNvPr id="7" name="Rectangle: Rounded Corners 6">
            <a:extLst>
              <a:ext uri="{FF2B5EF4-FFF2-40B4-BE49-F238E27FC236}">
                <a16:creationId xmlns:a16="http://schemas.microsoft.com/office/drawing/2014/main" id="{60CF43FA-E7F2-1F01-C5F3-CB26AD62EEAC}"/>
              </a:ext>
            </a:extLst>
          </p:cNvPr>
          <p:cNvSpPr/>
          <p:nvPr/>
        </p:nvSpPr>
        <p:spPr>
          <a:xfrm>
            <a:off x="6576449" y="3186359"/>
            <a:ext cx="4101885" cy="875662"/>
          </a:xfrm>
          <a:prstGeom prst="roundRect">
            <a:avLst/>
          </a:prstGeom>
          <a:solidFill>
            <a:srgbClr val="8CC2BF"/>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accent1">
                    <a:lumMod val="75000"/>
                  </a:schemeClr>
                </a:solidFill>
                <a:latin typeface="Arial" panose="020B0604020202020204" pitchFamily="34" charset="0"/>
                <a:cs typeface="Arial" panose="020B0604020202020204" pitchFamily="34" charset="0"/>
              </a:rPr>
              <a:t>Ensuring member compliance with legislation and regulation</a:t>
            </a:r>
          </a:p>
        </p:txBody>
      </p:sp>
      <p:sp>
        <p:nvSpPr>
          <p:cNvPr id="9" name="Rectangle: Rounded Corners 8">
            <a:extLst>
              <a:ext uri="{FF2B5EF4-FFF2-40B4-BE49-F238E27FC236}">
                <a16:creationId xmlns:a16="http://schemas.microsoft.com/office/drawing/2014/main" id="{F7EF083D-5296-1B0F-0705-A53975B40212}"/>
              </a:ext>
            </a:extLst>
          </p:cNvPr>
          <p:cNvSpPr/>
          <p:nvPr/>
        </p:nvSpPr>
        <p:spPr>
          <a:xfrm>
            <a:off x="6576449" y="4366167"/>
            <a:ext cx="4101885" cy="875662"/>
          </a:xfrm>
          <a:prstGeom prst="roundRect">
            <a:avLst/>
          </a:prstGeom>
          <a:solidFill>
            <a:srgbClr val="8CC2BF"/>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accent1">
                    <a:lumMod val="75000"/>
                  </a:schemeClr>
                </a:solidFill>
                <a:latin typeface="Arial" panose="020B0604020202020204" pitchFamily="34" charset="0"/>
                <a:cs typeface="Arial" panose="020B0604020202020204" pitchFamily="34" charset="0"/>
              </a:rPr>
              <a:t>Trusted go-to source for guidance and information</a:t>
            </a:r>
          </a:p>
        </p:txBody>
      </p:sp>
      <p:sp>
        <p:nvSpPr>
          <p:cNvPr id="11" name="Rectangle: Rounded Corners 10">
            <a:extLst>
              <a:ext uri="{FF2B5EF4-FFF2-40B4-BE49-F238E27FC236}">
                <a16:creationId xmlns:a16="http://schemas.microsoft.com/office/drawing/2014/main" id="{B281B4C3-114F-EF05-168A-9B6805F176CF}"/>
              </a:ext>
            </a:extLst>
          </p:cNvPr>
          <p:cNvSpPr/>
          <p:nvPr/>
        </p:nvSpPr>
        <p:spPr>
          <a:xfrm>
            <a:off x="6576449" y="5545977"/>
            <a:ext cx="4101885" cy="875662"/>
          </a:xfrm>
          <a:prstGeom prst="roundRect">
            <a:avLst/>
          </a:prstGeom>
          <a:solidFill>
            <a:srgbClr val="8CC2BF"/>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accent1">
                    <a:lumMod val="75000"/>
                  </a:schemeClr>
                </a:solidFill>
                <a:latin typeface="Arial" panose="020B0604020202020204" pitchFamily="34" charset="0"/>
                <a:cs typeface="Arial" panose="020B0604020202020204" pitchFamily="34" charset="0"/>
              </a:rPr>
              <a:t>Review competency requirements for SNIPEF members to maintain membership</a:t>
            </a:r>
          </a:p>
        </p:txBody>
      </p:sp>
      <p:sp>
        <p:nvSpPr>
          <p:cNvPr id="12" name="Rectangle: Rounded Corners 11">
            <a:extLst>
              <a:ext uri="{FF2B5EF4-FFF2-40B4-BE49-F238E27FC236}">
                <a16:creationId xmlns:a16="http://schemas.microsoft.com/office/drawing/2014/main" id="{BB1F61B0-9D48-45C0-41AC-9BD694543EC0}"/>
              </a:ext>
            </a:extLst>
          </p:cNvPr>
          <p:cNvSpPr/>
          <p:nvPr/>
        </p:nvSpPr>
        <p:spPr>
          <a:xfrm>
            <a:off x="2048359" y="826743"/>
            <a:ext cx="4101885" cy="875662"/>
          </a:xfrm>
          <a:prstGeom prst="roundRect">
            <a:avLst/>
          </a:prstGeom>
          <a:solidFill>
            <a:srgbClr val="8CC2BF"/>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accent1">
                    <a:lumMod val="75000"/>
                  </a:schemeClr>
                </a:solidFill>
                <a:latin typeface="Arial" panose="020B0604020202020204" pitchFamily="34" charset="0"/>
                <a:cs typeface="Arial" panose="020B0604020202020204" pitchFamily="34" charset="0"/>
              </a:rPr>
              <a:t>Promote training in green technologies</a:t>
            </a:r>
          </a:p>
        </p:txBody>
      </p:sp>
      <p:sp>
        <p:nvSpPr>
          <p:cNvPr id="13" name="Rectangle: Rounded Corners 12">
            <a:extLst>
              <a:ext uri="{FF2B5EF4-FFF2-40B4-BE49-F238E27FC236}">
                <a16:creationId xmlns:a16="http://schemas.microsoft.com/office/drawing/2014/main" id="{54BE81CA-5D7C-4D54-8865-977E4ABE66CD}"/>
              </a:ext>
            </a:extLst>
          </p:cNvPr>
          <p:cNvSpPr/>
          <p:nvPr/>
        </p:nvSpPr>
        <p:spPr>
          <a:xfrm>
            <a:off x="2048359" y="2006551"/>
            <a:ext cx="4101885" cy="875662"/>
          </a:xfrm>
          <a:prstGeom prst="roundRect">
            <a:avLst/>
          </a:prstGeom>
          <a:solidFill>
            <a:srgbClr val="8CC2BF"/>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accent1">
                    <a:lumMod val="75000"/>
                  </a:schemeClr>
                </a:solidFill>
                <a:latin typeface="Arial" panose="020B0604020202020204" pitchFamily="34" charset="0"/>
                <a:cs typeface="Arial" panose="020B0604020202020204" pitchFamily="34" charset="0"/>
              </a:rPr>
              <a:t>Promote accreditation for the installation of green technologies</a:t>
            </a:r>
          </a:p>
        </p:txBody>
      </p:sp>
      <p:sp>
        <p:nvSpPr>
          <p:cNvPr id="14" name="Rectangle: Rounded Corners 13">
            <a:extLst>
              <a:ext uri="{FF2B5EF4-FFF2-40B4-BE49-F238E27FC236}">
                <a16:creationId xmlns:a16="http://schemas.microsoft.com/office/drawing/2014/main" id="{550FB17E-97F2-3E62-2C81-156D8F68A4B6}"/>
              </a:ext>
            </a:extLst>
          </p:cNvPr>
          <p:cNvSpPr/>
          <p:nvPr/>
        </p:nvSpPr>
        <p:spPr>
          <a:xfrm>
            <a:off x="2048359" y="3186359"/>
            <a:ext cx="4101885" cy="875662"/>
          </a:xfrm>
          <a:prstGeom prst="roundRect">
            <a:avLst/>
          </a:prstGeom>
          <a:solidFill>
            <a:srgbClr val="8CC2BF"/>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accent1">
                    <a:lumMod val="75000"/>
                  </a:schemeClr>
                </a:solidFill>
                <a:latin typeface="Arial" panose="020B0604020202020204" pitchFamily="34" charset="0"/>
                <a:cs typeface="Arial" panose="020B0604020202020204" pitchFamily="34" charset="0"/>
              </a:rPr>
              <a:t>Promote increased employment in the sector</a:t>
            </a:r>
          </a:p>
        </p:txBody>
      </p:sp>
      <p:sp>
        <p:nvSpPr>
          <p:cNvPr id="15" name="Rectangle: Rounded Corners 14">
            <a:extLst>
              <a:ext uri="{FF2B5EF4-FFF2-40B4-BE49-F238E27FC236}">
                <a16:creationId xmlns:a16="http://schemas.microsoft.com/office/drawing/2014/main" id="{070D2C27-4E56-1F60-103B-35CCA41CE2E2}"/>
              </a:ext>
            </a:extLst>
          </p:cNvPr>
          <p:cNvSpPr/>
          <p:nvPr/>
        </p:nvSpPr>
        <p:spPr>
          <a:xfrm>
            <a:off x="2048359" y="4366167"/>
            <a:ext cx="4101885" cy="875662"/>
          </a:xfrm>
          <a:prstGeom prst="roundRect">
            <a:avLst/>
          </a:prstGeom>
          <a:solidFill>
            <a:srgbClr val="8CC2BF"/>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accent1">
                    <a:lumMod val="75000"/>
                  </a:schemeClr>
                </a:solidFill>
                <a:latin typeface="Arial" panose="020B0604020202020204" pitchFamily="34" charset="0"/>
                <a:cs typeface="Arial" panose="020B0604020202020204" pitchFamily="34" charset="0"/>
              </a:rPr>
              <a:t>Create and launch upskill pathways for experienced operatives</a:t>
            </a:r>
          </a:p>
        </p:txBody>
      </p:sp>
      <p:sp>
        <p:nvSpPr>
          <p:cNvPr id="16" name="Rectangle: Rounded Corners 15">
            <a:extLst>
              <a:ext uri="{FF2B5EF4-FFF2-40B4-BE49-F238E27FC236}">
                <a16:creationId xmlns:a16="http://schemas.microsoft.com/office/drawing/2014/main" id="{181F0295-DB1F-305B-6CC7-E1052A8A80DD}"/>
              </a:ext>
            </a:extLst>
          </p:cNvPr>
          <p:cNvSpPr/>
          <p:nvPr/>
        </p:nvSpPr>
        <p:spPr>
          <a:xfrm>
            <a:off x="2048359" y="5545977"/>
            <a:ext cx="4101885" cy="875662"/>
          </a:xfrm>
          <a:prstGeom prst="roundRect">
            <a:avLst/>
          </a:prstGeom>
          <a:solidFill>
            <a:srgbClr val="8CC2BF"/>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accent1">
                    <a:lumMod val="75000"/>
                  </a:schemeClr>
                </a:solidFill>
                <a:latin typeface="Arial" panose="020B0604020202020204" pitchFamily="34" charset="0"/>
                <a:cs typeface="Arial" panose="020B0604020202020204" pitchFamily="34" charset="0"/>
              </a:rPr>
              <a:t>Maintain and enforce professional standards</a:t>
            </a:r>
          </a:p>
        </p:txBody>
      </p:sp>
      <p:sp>
        <p:nvSpPr>
          <p:cNvPr id="17" name="Rectangle 16">
            <a:extLst>
              <a:ext uri="{FF2B5EF4-FFF2-40B4-BE49-F238E27FC236}">
                <a16:creationId xmlns:a16="http://schemas.microsoft.com/office/drawing/2014/main" id="{DD2C46A2-6B99-8F67-038F-C30C4FAB0C4A}"/>
              </a:ext>
            </a:extLst>
          </p:cNvPr>
          <p:cNvSpPr/>
          <p:nvPr/>
        </p:nvSpPr>
        <p:spPr>
          <a:xfrm>
            <a:off x="-17307" y="-30908"/>
            <a:ext cx="648000" cy="6888908"/>
          </a:xfrm>
          <a:prstGeom prst="rect">
            <a:avLst/>
          </a:prstGeom>
          <a:solidFill>
            <a:srgbClr val="009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7">
            <a:extLst>
              <a:ext uri="{FF2B5EF4-FFF2-40B4-BE49-F238E27FC236}">
                <a16:creationId xmlns:a16="http://schemas.microsoft.com/office/drawing/2014/main" id="{7C04C4B9-3209-9431-7CEA-DBF1FAEC9E2F}"/>
              </a:ext>
            </a:extLst>
          </p:cNvPr>
          <p:cNvSpPr txBox="1"/>
          <p:nvPr/>
        </p:nvSpPr>
        <p:spPr>
          <a:xfrm rot="16200000">
            <a:off x="-1464984" y="3167390"/>
            <a:ext cx="3453189" cy="523220"/>
          </a:xfrm>
          <a:prstGeom prst="rect">
            <a:avLst/>
          </a:prstGeom>
          <a:noFill/>
        </p:spPr>
        <p:txBody>
          <a:bodyPr wrap="none" rtlCol="0">
            <a:spAutoFit/>
          </a:bodyPr>
          <a:lstStyle/>
          <a:p>
            <a:r>
              <a:rPr lang="en-GB" sz="2800" b="1" dirty="0">
                <a:solidFill>
                  <a:schemeClr val="bg1"/>
                </a:solidFill>
                <a:latin typeface="Mark Pro" panose="020B0504020201010104" pitchFamily="34" charset="0"/>
              </a:rPr>
              <a:t>Summary Findings</a:t>
            </a:r>
          </a:p>
        </p:txBody>
      </p:sp>
      <p:sp>
        <p:nvSpPr>
          <p:cNvPr id="19" name="TextBox 18">
            <a:extLst>
              <a:ext uri="{FF2B5EF4-FFF2-40B4-BE49-F238E27FC236}">
                <a16:creationId xmlns:a16="http://schemas.microsoft.com/office/drawing/2014/main" id="{5CC4BA04-406B-3AF4-E0DE-676BB612ECCD}"/>
              </a:ext>
            </a:extLst>
          </p:cNvPr>
          <p:cNvSpPr txBox="1"/>
          <p:nvPr/>
        </p:nvSpPr>
        <p:spPr>
          <a:xfrm>
            <a:off x="807146" y="-75624"/>
            <a:ext cx="8978692" cy="523220"/>
          </a:xfrm>
          <a:prstGeom prst="rect">
            <a:avLst/>
          </a:prstGeom>
          <a:noFill/>
        </p:spPr>
        <p:txBody>
          <a:bodyPr wrap="square">
            <a:spAutoFit/>
          </a:bodyPr>
          <a:lstStyle/>
          <a:p>
            <a:r>
              <a:rPr lang="en-GB" sz="2800" b="1" dirty="0">
                <a:solidFill>
                  <a:srgbClr val="009DE0"/>
                </a:solidFill>
                <a:latin typeface="MarkPro-Black" panose="020B0A04020101010102" pitchFamily="34" charset="0"/>
              </a:rPr>
              <a:t>Impact Statements</a:t>
            </a:r>
            <a:endParaRPr lang="en-GB" sz="2800" b="1" dirty="0">
              <a:solidFill>
                <a:srgbClr val="8CC2BF"/>
              </a:solidFill>
              <a:latin typeface="MarkPro-Black" panose="020B0A04020101010102" pitchFamily="34" charset="0"/>
            </a:endParaRPr>
          </a:p>
        </p:txBody>
      </p:sp>
      <p:sp>
        <p:nvSpPr>
          <p:cNvPr id="20" name="TextBox 19">
            <a:extLst>
              <a:ext uri="{FF2B5EF4-FFF2-40B4-BE49-F238E27FC236}">
                <a16:creationId xmlns:a16="http://schemas.microsoft.com/office/drawing/2014/main" id="{D974D651-244F-E16D-B9CA-4FCA5E66487A}"/>
              </a:ext>
            </a:extLst>
          </p:cNvPr>
          <p:cNvSpPr txBox="1"/>
          <p:nvPr/>
        </p:nvSpPr>
        <p:spPr>
          <a:xfrm>
            <a:off x="995919" y="1033741"/>
            <a:ext cx="929419" cy="461665"/>
          </a:xfrm>
          <a:prstGeom prst="rect">
            <a:avLst/>
          </a:prstGeom>
          <a:solidFill>
            <a:srgbClr val="009DE0"/>
          </a:solidFill>
          <a:effectLst/>
          <a:scene3d>
            <a:camera prst="orthographicFront"/>
            <a:lightRig rig="flood" dir="t"/>
          </a:scene3d>
          <a:sp3d prstMaterial="matte">
            <a:bevelT/>
          </a:sp3d>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74%</a:t>
            </a:r>
          </a:p>
        </p:txBody>
      </p:sp>
      <p:sp>
        <p:nvSpPr>
          <p:cNvPr id="21" name="TextBox 20">
            <a:extLst>
              <a:ext uri="{FF2B5EF4-FFF2-40B4-BE49-F238E27FC236}">
                <a16:creationId xmlns:a16="http://schemas.microsoft.com/office/drawing/2014/main" id="{A971F7AA-4A94-07D4-5629-138FF070A2F5}"/>
              </a:ext>
            </a:extLst>
          </p:cNvPr>
          <p:cNvSpPr txBox="1"/>
          <p:nvPr/>
        </p:nvSpPr>
        <p:spPr>
          <a:xfrm>
            <a:off x="995918" y="2213550"/>
            <a:ext cx="929419" cy="461665"/>
          </a:xfrm>
          <a:prstGeom prst="rect">
            <a:avLst/>
          </a:prstGeom>
          <a:solidFill>
            <a:srgbClr val="009DE0"/>
          </a:solidFill>
          <a:effectLst/>
          <a:scene3d>
            <a:camera prst="orthographicFront"/>
            <a:lightRig rig="flood" dir="t"/>
          </a:scene3d>
          <a:sp3d prstMaterial="matte">
            <a:bevelT/>
          </a:sp3d>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71%</a:t>
            </a:r>
          </a:p>
        </p:txBody>
      </p:sp>
      <p:sp>
        <p:nvSpPr>
          <p:cNvPr id="22" name="TextBox 21">
            <a:extLst>
              <a:ext uri="{FF2B5EF4-FFF2-40B4-BE49-F238E27FC236}">
                <a16:creationId xmlns:a16="http://schemas.microsoft.com/office/drawing/2014/main" id="{663BFE74-B10F-877B-1F9F-2C5E1136E531}"/>
              </a:ext>
            </a:extLst>
          </p:cNvPr>
          <p:cNvSpPr txBox="1"/>
          <p:nvPr/>
        </p:nvSpPr>
        <p:spPr>
          <a:xfrm>
            <a:off x="995917" y="3393359"/>
            <a:ext cx="929419" cy="461665"/>
          </a:xfrm>
          <a:prstGeom prst="rect">
            <a:avLst/>
          </a:prstGeom>
          <a:solidFill>
            <a:srgbClr val="009DE0"/>
          </a:solidFill>
          <a:effectLst/>
          <a:scene3d>
            <a:camera prst="orthographicFront"/>
            <a:lightRig rig="flood" dir="t"/>
          </a:scene3d>
          <a:sp3d prstMaterial="matte">
            <a:bevelT/>
          </a:sp3d>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69%</a:t>
            </a:r>
          </a:p>
        </p:txBody>
      </p:sp>
      <p:sp>
        <p:nvSpPr>
          <p:cNvPr id="23" name="TextBox 22">
            <a:extLst>
              <a:ext uri="{FF2B5EF4-FFF2-40B4-BE49-F238E27FC236}">
                <a16:creationId xmlns:a16="http://schemas.microsoft.com/office/drawing/2014/main" id="{E4806D87-1EA8-9C88-04EF-A18302BBF42F}"/>
              </a:ext>
            </a:extLst>
          </p:cNvPr>
          <p:cNvSpPr txBox="1"/>
          <p:nvPr/>
        </p:nvSpPr>
        <p:spPr>
          <a:xfrm>
            <a:off x="995915" y="4573168"/>
            <a:ext cx="929419" cy="461665"/>
          </a:xfrm>
          <a:prstGeom prst="rect">
            <a:avLst/>
          </a:prstGeom>
          <a:solidFill>
            <a:srgbClr val="009DE0"/>
          </a:solidFill>
          <a:effectLst/>
          <a:scene3d>
            <a:camera prst="orthographicFront"/>
            <a:lightRig rig="flood" dir="t"/>
          </a:scene3d>
          <a:sp3d prstMaterial="matte">
            <a:bevelT/>
          </a:sp3d>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67%</a:t>
            </a:r>
          </a:p>
        </p:txBody>
      </p:sp>
      <p:sp>
        <p:nvSpPr>
          <p:cNvPr id="24" name="TextBox 23">
            <a:extLst>
              <a:ext uri="{FF2B5EF4-FFF2-40B4-BE49-F238E27FC236}">
                <a16:creationId xmlns:a16="http://schemas.microsoft.com/office/drawing/2014/main" id="{F0920943-C5FA-3648-B245-444C585688D2}"/>
              </a:ext>
            </a:extLst>
          </p:cNvPr>
          <p:cNvSpPr txBox="1"/>
          <p:nvPr/>
        </p:nvSpPr>
        <p:spPr>
          <a:xfrm>
            <a:off x="995915" y="5752975"/>
            <a:ext cx="929419" cy="461665"/>
          </a:xfrm>
          <a:prstGeom prst="rect">
            <a:avLst/>
          </a:prstGeom>
          <a:solidFill>
            <a:srgbClr val="009DE0"/>
          </a:solidFill>
          <a:effectLst/>
          <a:scene3d>
            <a:camera prst="orthographicFront"/>
            <a:lightRig rig="flood" dir="t"/>
          </a:scene3d>
          <a:sp3d prstMaterial="matte">
            <a:bevelT/>
          </a:sp3d>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67%</a:t>
            </a:r>
          </a:p>
        </p:txBody>
      </p:sp>
      <p:sp>
        <p:nvSpPr>
          <p:cNvPr id="25" name="TextBox 24">
            <a:extLst>
              <a:ext uri="{FF2B5EF4-FFF2-40B4-BE49-F238E27FC236}">
                <a16:creationId xmlns:a16="http://schemas.microsoft.com/office/drawing/2014/main" id="{2AB0E884-6FF2-22C3-FC1D-06430D0BD710}"/>
              </a:ext>
            </a:extLst>
          </p:cNvPr>
          <p:cNvSpPr txBox="1"/>
          <p:nvPr/>
        </p:nvSpPr>
        <p:spPr>
          <a:xfrm>
            <a:off x="10805865" y="1033741"/>
            <a:ext cx="929419" cy="461665"/>
          </a:xfrm>
          <a:prstGeom prst="rect">
            <a:avLst/>
          </a:prstGeom>
          <a:solidFill>
            <a:srgbClr val="009DE0"/>
          </a:solidFill>
          <a:effectLst/>
          <a:scene3d>
            <a:camera prst="orthographicFront"/>
            <a:lightRig rig="flood" dir="t"/>
          </a:scene3d>
          <a:sp3d prstMaterial="matte">
            <a:bevelT/>
          </a:sp3d>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67%</a:t>
            </a:r>
          </a:p>
        </p:txBody>
      </p:sp>
      <p:sp>
        <p:nvSpPr>
          <p:cNvPr id="26" name="TextBox 25">
            <a:extLst>
              <a:ext uri="{FF2B5EF4-FFF2-40B4-BE49-F238E27FC236}">
                <a16:creationId xmlns:a16="http://schemas.microsoft.com/office/drawing/2014/main" id="{4A49CFA3-C4E9-E3DF-0E03-C1E386829AB3}"/>
              </a:ext>
            </a:extLst>
          </p:cNvPr>
          <p:cNvSpPr txBox="1"/>
          <p:nvPr/>
        </p:nvSpPr>
        <p:spPr>
          <a:xfrm>
            <a:off x="10805864" y="2213550"/>
            <a:ext cx="929419" cy="461665"/>
          </a:xfrm>
          <a:prstGeom prst="rect">
            <a:avLst/>
          </a:prstGeom>
          <a:solidFill>
            <a:srgbClr val="009DE0"/>
          </a:solidFill>
          <a:effectLst/>
          <a:scene3d>
            <a:camera prst="orthographicFront"/>
            <a:lightRig rig="flood" dir="t"/>
          </a:scene3d>
          <a:sp3d prstMaterial="matte">
            <a:bevelT/>
          </a:sp3d>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66%</a:t>
            </a:r>
          </a:p>
        </p:txBody>
      </p:sp>
      <p:sp>
        <p:nvSpPr>
          <p:cNvPr id="27" name="TextBox 26">
            <a:extLst>
              <a:ext uri="{FF2B5EF4-FFF2-40B4-BE49-F238E27FC236}">
                <a16:creationId xmlns:a16="http://schemas.microsoft.com/office/drawing/2014/main" id="{B03BC5CD-67F9-4AAF-0B46-9C38C1318D15}"/>
              </a:ext>
            </a:extLst>
          </p:cNvPr>
          <p:cNvSpPr txBox="1"/>
          <p:nvPr/>
        </p:nvSpPr>
        <p:spPr>
          <a:xfrm>
            <a:off x="10805863" y="3393359"/>
            <a:ext cx="929419" cy="461665"/>
          </a:xfrm>
          <a:prstGeom prst="rect">
            <a:avLst/>
          </a:prstGeom>
          <a:solidFill>
            <a:srgbClr val="009DE0"/>
          </a:solidFill>
          <a:effectLst/>
          <a:scene3d>
            <a:camera prst="orthographicFront"/>
            <a:lightRig rig="flood" dir="t"/>
          </a:scene3d>
          <a:sp3d prstMaterial="matte">
            <a:bevelT/>
          </a:sp3d>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64%</a:t>
            </a:r>
          </a:p>
        </p:txBody>
      </p:sp>
      <p:sp>
        <p:nvSpPr>
          <p:cNvPr id="28" name="TextBox 27">
            <a:extLst>
              <a:ext uri="{FF2B5EF4-FFF2-40B4-BE49-F238E27FC236}">
                <a16:creationId xmlns:a16="http://schemas.microsoft.com/office/drawing/2014/main" id="{C5495745-B236-60F8-92AE-C9B612CFD6B4}"/>
              </a:ext>
            </a:extLst>
          </p:cNvPr>
          <p:cNvSpPr txBox="1"/>
          <p:nvPr/>
        </p:nvSpPr>
        <p:spPr>
          <a:xfrm>
            <a:off x="10805861" y="4573168"/>
            <a:ext cx="929419" cy="461665"/>
          </a:xfrm>
          <a:prstGeom prst="rect">
            <a:avLst/>
          </a:prstGeom>
          <a:solidFill>
            <a:srgbClr val="009DE0"/>
          </a:solidFill>
          <a:effectLst/>
          <a:scene3d>
            <a:camera prst="orthographicFront"/>
            <a:lightRig rig="flood" dir="t"/>
          </a:scene3d>
          <a:sp3d prstMaterial="matte">
            <a:bevelT/>
          </a:sp3d>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63%</a:t>
            </a:r>
          </a:p>
        </p:txBody>
      </p:sp>
      <p:sp>
        <p:nvSpPr>
          <p:cNvPr id="29" name="TextBox 28">
            <a:extLst>
              <a:ext uri="{FF2B5EF4-FFF2-40B4-BE49-F238E27FC236}">
                <a16:creationId xmlns:a16="http://schemas.microsoft.com/office/drawing/2014/main" id="{F4CF956D-A1C1-A28A-44A2-FC6D512AF1CB}"/>
              </a:ext>
            </a:extLst>
          </p:cNvPr>
          <p:cNvSpPr txBox="1"/>
          <p:nvPr/>
        </p:nvSpPr>
        <p:spPr>
          <a:xfrm>
            <a:off x="10805861" y="5752975"/>
            <a:ext cx="929419" cy="461665"/>
          </a:xfrm>
          <a:prstGeom prst="rect">
            <a:avLst/>
          </a:prstGeom>
          <a:solidFill>
            <a:srgbClr val="009DE0"/>
          </a:solidFill>
          <a:effectLst/>
          <a:scene3d>
            <a:camera prst="orthographicFront"/>
            <a:lightRig rig="flood" dir="t"/>
          </a:scene3d>
          <a:sp3d prstMaterial="matte">
            <a:bevelT/>
          </a:sp3d>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62%</a:t>
            </a:r>
          </a:p>
        </p:txBody>
      </p:sp>
      <p:sp>
        <p:nvSpPr>
          <p:cNvPr id="31" name="TextBox 30">
            <a:extLst>
              <a:ext uri="{FF2B5EF4-FFF2-40B4-BE49-F238E27FC236}">
                <a16:creationId xmlns:a16="http://schemas.microsoft.com/office/drawing/2014/main" id="{6BAB5AED-4C02-D56D-8D02-F136E4F52EFD}"/>
              </a:ext>
            </a:extLst>
          </p:cNvPr>
          <p:cNvSpPr txBox="1"/>
          <p:nvPr/>
        </p:nvSpPr>
        <p:spPr>
          <a:xfrm>
            <a:off x="5368972" y="169935"/>
            <a:ext cx="1562544" cy="338554"/>
          </a:xfrm>
          <a:prstGeom prst="rect">
            <a:avLst/>
          </a:prstGeom>
          <a:solidFill>
            <a:srgbClr val="009DE0"/>
          </a:solidFill>
          <a:effectLst>
            <a:outerShdw blurRad="50800" dist="38100" dir="10800000" algn="r" rotWithShape="0">
              <a:prstClr val="black">
                <a:alpha val="40000"/>
              </a:prstClr>
            </a:outerShdw>
          </a:effectLst>
          <a:scene3d>
            <a:camera prst="orthographicFront"/>
            <a:lightRig rig="threePt" dir="t"/>
          </a:scene3d>
          <a:sp3d>
            <a:bevelT/>
          </a:sp3d>
        </p:spPr>
        <p:txBody>
          <a:bodyPr wrap="none" rtlCol="0">
            <a:spAutoFit/>
          </a:bodyPr>
          <a:lstStyle/>
          <a:p>
            <a:r>
              <a:rPr lang="en-GB" sz="1600" b="1" dirty="0">
                <a:solidFill>
                  <a:schemeClr val="bg1"/>
                </a:solidFill>
                <a:latin typeface="MarkPro-Black" panose="020B0A04020101010102" pitchFamily="34" charset="0"/>
              </a:rPr>
              <a:t>Future Priorities</a:t>
            </a:r>
            <a:endParaRPr lang="en-GB" sz="1600" b="1" dirty="0">
              <a:solidFill>
                <a:schemeClr val="bg1"/>
              </a:solidFill>
              <a:latin typeface="Mark Pro" panose="020B0504020201010104" pitchFamily="34" charset="0"/>
            </a:endParaRPr>
          </a:p>
        </p:txBody>
      </p:sp>
    </p:spTree>
    <p:extLst>
      <p:ext uri="{BB962C8B-B14F-4D97-AF65-F5344CB8AC3E}">
        <p14:creationId xmlns:p14="http://schemas.microsoft.com/office/powerpoint/2010/main" val="20955847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5505FD44-6398-1AD3-7513-183021A46786}"/>
              </a:ext>
            </a:extLst>
          </p:cNvPr>
          <p:cNvSpPr/>
          <p:nvPr/>
        </p:nvSpPr>
        <p:spPr>
          <a:xfrm>
            <a:off x="-17307" y="-30908"/>
            <a:ext cx="648000" cy="6888908"/>
          </a:xfrm>
          <a:prstGeom prst="rect">
            <a:avLst/>
          </a:prstGeom>
          <a:solidFill>
            <a:srgbClr val="009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TextBox 29">
            <a:extLst>
              <a:ext uri="{FF2B5EF4-FFF2-40B4-BE49-F238E27FC236}">
                <a16:creationId xmlns:a16="http://schemas.microsoft.com/office/drawing/2014/main" id="{04D09656-8B04-BBD3-77EB-9E51859FA655}"/>
              </a:ext>
            </a:extLst>
          </p:cNvPr>
          <p:cNvSpPr txBox="1"/>
          <p:nvPr/>
        </p:nvSpPr>
        <p:spPr>
          <a:xfrm rot="16200000">
            <a:off x="-1464984" y="3167390"/>
            <a:ext cx="3453189" cy="523220"/>
          </a:xfrm>
          <a:prstGeom prst="rect">
            <a:avLst/>
          </a:prstGeom>
          <a:noFill/>
        </p:spPr>
        <p:txBody>
          <a:bodyPr wrap="none" rtlCol="0">
            <a:spAutoFit/>
          </a:bodyPr>
          <a:lstStyle/>
          <a:p>
            <a:r>
              <a:rPr lang="en-GB" sz="2800" b="1" dirty="0">
                <a:solidFill>
                  <a:schemeClr val="bg1"/>
                </a:solidFill>
                <a:latin typeface="Mark Pro" panose="020B0504020201010104" pitchFamily="34" charset="0"/>
              </a:rPr>
              <a:t>Summary Findings</a:t>
            </a:r>
          </a:p>
        </p:txBody>
      </p:sp>
      <p:sp>
        <p:nvSpPr>
          <p:cNvPr id="4" name="TextBox 3">
            <a:extLst>
              <a:ext uri="{FF2B5EF4-FFF2-40B4-BE49-F238E27FC236}">
                <a16:creationId xmlns:a16="http://schemas.microsoft.com/office/drawing/2014/main" id="{77CB8EE8-CA54-4E88-ED64-8A5632533380}"/>
              </a:ext>
            </a:extLst>
          </p:cNvPr>
          <p:cNvSpPr txBox="1"/>
          <p:nvPr/>
        </p:nvSpPr>
        <p:spPr>
          <a:xfrm>
            <a:off x="807146" y="125854"/>
            <a:ext cx="7378491" cy="523220"/>
          </a:xfrm>
          <a:prstGeom prst="rect">
            <a:avLst/>
          </a:prstGeom>
          <a:noFill/>
        </p:spPr>
        <p:txBody>
          <a:bodyPr wrap="square">
            <a:spAutoFit/>
          </a:bodyPr>
          <a:lstStyle/>
          <a:p>
            <a:r>
              <a:rPr lang="en-GB" sz="2800" b="1" dirty="0">
                <a:solidFill>
                  <a:srgbClr val="009DE0"/>
                </a:solidFill>
                <a:latin typeface="MarkPro-Black" panose="020B0A04020101010102" pitchFamily="34" charset="0"/>
              </a:rPr>
              <a:t>Would you recommend SNIPEF?</a:t>
            </a:r>
          </a:p>
        </p:txBody>
      </p:sp>
      <p:pic>
        <p:nvPicPr>
          <p:cNvPr id="3" name="Picture 2">
            <a:extLst>
              <a:ext uri="{FF2B5EF4-FFF2-40B4-BE49-F238E27FC236}">
                <a16:creationId xmlns:a16="http://schemas.microsoft.com/office/drawing/2014/main" id="{0E229140-F03A-12EC-3A1F-17EAF7974258}"/>
              </a:ext>
            </a:extLst>
          </p:cNvPr>
          <p:cNvPicPr>
            <a:picLocks noChangeAspect="1"/>
          </p:cNvPicPr>
          <p:nvPr/>
        </p:nvPicPr>
        <p:blipFill>
          <a:blip r:embed="rId3"/>
          <a:stretch>
            <a:fillRect/>
          </a:stretch>
        </p:blipFill>
        <p:spPr>
          <a:xfrm>
            <a:off x="807146" y="932867"/>
            <a:ext cx="11706988" cy="5318866"/>
          </a:xfrm>
          <a:prstGeom prst="rect">
            <a:avLst/>
          </a:prstGeom>
        </p:spPr>
      </p:pic>
      <p:sp>
        <p:nvSpPr>
          <p:cNvPr id="5" name="TextBox 4">
            <a:extLst>
              <a:ext uri="{FF2B5EF4-FFF2-40B4-BE49-F238E27FC236}">
                <a16:creationId xmlns:a16="http://schemas.microsoft.com/office/drawing/2014/main" id="{40030AD8-1C15-F7EB-D239-12F28CDEE917}"/>
              </a:ext>
            </a:extLst>
          </p:cNvPr>
          <p:cNvSpPr txBox="1"/>
          <p:nvPr/>
        </p:nvSpPr>
        <p:spPr>
          <a:xfrm>
            <a:off x="2356338" y="5253498"/>
            <a:ext cx="1059906" cy="553998"/>
          </a:xfrm>
          <a:prstGeom prst="rect">
            <a:avLst/>
          </a:prstGeom>
          <a:noFill/>
        </p:spPr>
        <p:txBody>
          <a:bodyPr wrap="none" rtlCol="0">
            <a:spAutoFit/>
          </a:bodyPr>
          <a:lstStyle/>
          <a:p>
            <a:r>
              <a:rPr lang="en-GB" b="1" dirty="0">
                <a:solidFill>
                  <a:srgbClr val="00205B"/>
                </a:solidFill>
                <a:latin typeface="Mark Pro" panose="020B0504020201010104" pitchFamily="34" charset="0"/>
              </a:rPr>
              <a:t>NPS: 24</a:t>
            </a:r>
          </a:p>
          <a:p>
            <a:r>
              <a:rPr lang="en-GB" sz="1100" b="1" dirty="0">
                <a:solidFill>
                  <a:srgbClr val="00205B"/>
                </a:solidFill>
                <a:latin typeface="Mark Pro" panose="020B0504020201010104" pitchFamily="34" charset="0"/>
              </a:rPr>
              <a:t>(22-36)</a:t>
            </a:r>
          </a:p>
        </p:txBody>
      </p:sp>
      <p:pic>
        <p:nvPicPr>
          <p:cNvPr id="6" name="Picture 5" descr="A blue and black logo&#10;&#10;Description automatically generated">
            <a:extLst>
              <a:ext uri="{FF2B5EF4-FFF2-40B4-BE49-F238E27FC236}">
                <a16:creationId xmlns:a16="http://schemas.microsoft.com/office/drawing/2014/main" id="{994AEF32-224F-FC22-4856-433A743A3A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7045" y="5949431"/>
            <a:ext cx="2237423" cy="604605"/>
          </a:xfrm>
          <a:prstGeom prst="rect">
            <a:avLst/>
          </a:prstGeom>
        </p:spPr>
      </p:pic>
      <p:sp>
        <p:nvSpPr>
          <p:cNvPr id="2" name="TextBox 1">
            <a:extLst>
              <a:ext uri="{FF2B5EF4-FFF2-40B4-BE49-F238E27FC236}">
                <a16:creationId xmlns:a16="http://schemas.microsoft.com/office/drawing/2014/main" id="{ED508BFE-7DCE-E158-E0A4-BFFFB72A5CA8}"/>
              </a:ext>
            </a:extLst>
          </p:cNvPr>
          <p:cNvSpPr txBox="1"/>
          <p:nvPr/>
        </p:nvSpPr>
        <p:spPr>
          <a:xfrm>
            <a:off x="1769424" y="4593817"/>
            <a:ext cx="1800493" cy="215444"/>
          </a:xfrm>
          <a:prstGeom prst="rect">
            <a:avLst/>
          </a:prstGeom>
          <a:noFill/>
        </p:spPr>
        <p:txBody>
          <a:bodyPr wrap="none" rtlCol="0">
            <a:spAutoFit/>
          </a:bodyPr>
          <a:lstStyle/>
          <a:p>
            <a:r>
              <a:rPr lang="en-GB" sz="800" b="1" dirty="0">
                <a:solidFill>
                  <a:srgbClr val="00205B"/>
                </a:solidFill>
                <a:latin typeface="Arial" panose="020B0604020202020204" pitchFamily="34" charset="0"/>
                <a:cs typeface="Arial" panose="020B0604020202020204" pitchFamily="34" charset="0"/>
              </a:rPr>
              <a:t>Note: 4% answered Do Not Know</a:t>
            </a:r>
          </a:p>
        </p:txBody>
      </p:sp>
    </p:spTree>
    <p:extLst>
      <p:ext uri="{BB962C8B-B14F-4D97-AF65-F5344CB8AC3E}">
        <p14:creationId xmlns:p14="http://schemas.microsoft.com/office/powerpoint/2010/main" val="104327460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Video 35" title="Underwater at the sea">
            <a:hlinkClick r:id="" action="ppaction://media"/>
            <a:extLst>
              <a:ext uri="{FF2B5EF4-FFF2-40B4-BE49-F238E27FC236}">
                <a16:creationId xmlns:a16="http://schemas.microsoft.com/office/drawing/2014/main" id="{2969712B-A678-532C-5F6B-854CE70E821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6212" y="0"/>
            <a:ext cx="14041315" cy="7898240"/>
          </a:xfrm>
          <a:prstGeom prst="rect">
            <a:avLst/>
          </a:prstGeom>
        </p:spPr>
      </p:pic>
      <p:grpSp>
        <p:nvGrpSpPr>
          <p:cNvPr id="22" name="Group 21">
            <a:extLst>
              <a:ext uri="{FF2B5EF4-FFF2-40B4-BE49-F238E27FC236}">
                <a16:creationId xmlns:a16="http://schemas.microsoft.com/office/drawing/2014/main" id="{8D7E4519-D171-672C-2CBC-963A0453DE74}"/>
              </a:ext>
            </a:extLst>
          </p:cNvPr>
          <p:cNvGrpSpPr/>
          <p:nvPr/>
        </p:nvGrpSpPr>
        <p:grpSpPr>
          <a:xfrm>
            <a:off x="2728259" y="1154703"/>
            <a:ext cx="2988000" cy="3829957"/>
            <a:chOff x="2336799" y="1656442"/>
            <a:chExt cx="1683659" cy="3829957"/>
          </a:xfrm>
          <a:effectLst>
            <a:reflection blurRad="6350" stA="50000" endA="300" endPos="55000" dir="5400000" sy="-100000" algn="bl" rotWithShape="0"/>
          </a:effectLst>
          <a:scene3d>
            <a:camera prst="perspectiveRight"/>
            <a:lightRig rig="threePt" dir="t"/>
          </a:scene3d>
        </p:grpSpPr>
        <p:grpSp>
          <p:nvGrpSpPr>
            <p:cNvPr id="23" name="Group 22">
              <a:extLst>
                <a:ext uri="{FF2B5EF4-FFF2-40B4-BE49-F238E27FC236}">
                  <a16:creationId xmlns:a16="http://schemas.microsoft.com/office/drawing/2014/main" id="{684C2718-159B-99E6-39DB-FC0CFD1FB5C2}"/>
                </a:ext>
              </a:extLst>
            </p:cNvPr>
            <p:cNvGrpSpPr/>
            <p:nvPr/>
          </p:nvGrpSpPr>
          <p:grpSpPr>
            <a:xfrm>
              <a:off x="2336799" y="1656442"/>
              <a:ext cx="1683658" cy="1738086"/>
              <a:chOff x="1698170" y="1714500"/>
              <a:chExt cx="1683658" cy="1738086"/>
            </a:xfrm>
          </p:grpSpPr>
          <p:sp>
            <p:nvSpPr>
              <p:cNvPr id="26" name="Rectangle: Top Corners Rounded 25">
                <a:extLst>
                  <a:ext uri="{FF2B5EF4-FFF2-40B4-BE49-F238E27FC236}">
                    <a16:creationId xmlns:a16="http://schemas.microsoft.com/office/drawing/2014/main" id="{8312A5A6-7D5E-2302-1E92-4523333031B8}"/>
                  </a:ext>
                </a:extLst>
              </p:cNvPr>
              <p:cNvSpPr/>
              <p:nvPr/>
            </p:nvSpPr>
            <p:spPr>
              <a:xfrm>
                <a:off x="1698170" y="1714500"/>
                <a:ext cx="1683657" cy="1738086"/>
              </a:xfrm>
              <a:prstGeom prst="round2SameRect">
                <a:avLst/>
              </a:prstGeom>
              <a:solidFill>
                <a:srgbClr val="C4004E"/>
              </a:solidFill>
              <a:ln>
                <a:noFill/>
              </a:ln>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76E41285-716A-71AE-60DF-C0219E8B5A4B}"/>
                  </a:ext>
                </a:extLst>
              </p:cNvPr>
              <p:cNvSpPr txBox="1"/>
              <p:nvPr/>
            </p:nvSpPr>
            <p:spPr>
              <a:xfrm>
                <a:off x="1698171" y="1959429"/>
                <a:ext cx="1683657" cy="738664"/>
              </a:xfrm>
              <a:prstGeom prst="rect">
                <a:avLst/>
              </a:prstGeom>
              <a:noFill/>
              <a:sp3d>
                <a:bevelT/>
              </a:sp3d>
            </p:spPr>
            <p:txBody>
              <a:bodyPr wrap="square" rtlCol="0">
                <a:spAutoFit/>
              </a:bodyPr>
              <a:lstStyle/>
              <a:p>
                <a:pPr algn="ctr"/>
                <a:r>
                  <a:rPr lang="en-GB" sz="1400" b="1" dirty="0">
                    <a:solidFill>
                      <a:schemeClr val="bg1"/>
                    </a:solidFill>
                    <a:latin typeface="Mark Pro" panose="020B0504020201010104" pitchFamily="34" charset="0"/>
                  </a:rPr>
                  <a:t>Outcome </a:t>
                </a:r>
              </a:p>
              <a:p>
                <a:pPr algn="ctr"/>
                <a:r>
                  <a:rPr lang="en-GB" sz="1400" b="1" dirty="0">
                    <a:solidFill>
                      <a:schemeClr val="bg1"/>
                    </a:solidFill>
                    <a:latin typeface="Mark Pro" panose="020B0504020201010104" pitchFamily="34" charset="0"/>
                  </a:rPr>
                  <a:t>Statement</a:t>
                </a:r>
              </a:p>
              <a:p>
                <a:pPr algn="ctr"/>
                <a:endParaRPr lang="en-GB" sz="1400" b="1" dirty="0">
                  <a:solidFill>
                    <a:schemeClr val="bg1"/>
                  </a:solidFill>
                  <a:latin typeface="Mark Pro" panose="020B0504020201010104" pitchFamily="34" charset="0"/>
                </a:endParaRPr>
              </a:p>
            </p:txBody>
          </p:sp>
        </p:grpSp>
        <p:sp>
          <p:nvSpPr>
            <p:cNvPr id="24" name="Freeform: Shape 23">
              <a:extLst>
                <a:ext uri="{FF2B5EF4-FFF2-40B4-BE49-F238E27FC236}">
                  <a16:creationId xmlns:a16="http://schemas.microsoft.com/office/drawing/2014/main" id="{90BDE629-1CB6-FB9E-0BE8-95A7452E8510}"/>
                </a:ext>
              </a:extLst>
            </p:cNvPr>
            <p:cNvSpPr/>
            <p:nvPr/>
          </p:nvSpPr>
          <p:spPr>
            <a:xfrm flipV="1">
              <a:off x="2336800" y="2525485"/>
              <a:ext cx="1683658" cy="2960914"/>
            </a:xfrm>
            <a:custGeom>
              <a:avLst/>
              <a:gdLst>
                <a:gd name="connsiteX0" fmla="*/ 0 w 1683658"/>
                <a:gd name="connsiteY0" fmla="*/ 2960914 h 2960914"/>
                <a:gd name="connsiteX1" fmla="*/ 290286 w 1683658"/>
                <a:gd name="connsiteY1" fmla="*/ 2960914 h 2960914"/>
                <a:gd name="connsiteX2" fmla="*/ 841829 w 1683658"/>
                <a:gd name="connsiteY2" fmla="*/ 2409371 h 2960914"/>
                <a:gd name="connsiteX3" fmla="*/ 1393372 w 1683658"/>
                <a:gd name="connsiteY3" fmla="*/ 2960914 h 2960914"/>
                <a:gd name="connsiteX4" fmla="*/ 1683658 w 1683658"/>
                <a:gd name="connsiteY4" fmla="*/ 2960914 h 2960914"/>
                <a:gd name="connsiteX5" fmla="*/ 1683658 w 1683658"/>
                <a:gd name="connsiteY5" fmla="*/ 280615 h 2960914"/>
                <a:gd name="connsiteX6" fmla="*/ 1403043 w 1683658"/>
                <a:gd name="connsiteY6" fmla="*/ 0 h 2960914"/>
                <a:gd name="connsiteX7" fmla="*/ 280615 w 1683658"/>
                <a:gd name="connsiteY7" fmla="*/ 0 h 2960914"/>
                <a:gd name="connsiteX8" fmla="*/ 0 w 1683658"/>
                <a:gd name="connsiteY8" fmla="*/ 280615 h 296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3658" h="2960914">
                  <a:moveTo>
                    <a:pt x="0" y="2960914"/>
                  </a:moveTo>
                  <a:lnTo>
                    <a:pt x="290286" y="2960914"/>
                  </a:lnTo>
                  <a:cubicBezTo>
                    <a:pt x="290286" y="2656305"/>
                    <a:pt x="537220" y="2409371"/>
                    <a:pt x="841829" y="2409371"/>
                  </a:cubicBezTo>
                  <a:cubicBezTo>
                    <a:pt x="1146438" y="2409371"/>
                    <a:pt x="1393372" y="2656305"/>
                    <a:pt x="1393372" y="2960914"/>
                  </a:cubicBezTo>
                  <a:lnTo>
                    <a:pt x="1683658" y="2960914"/>
                  </a:lnTo>
                  <a:lnTo>
                    <a:pt x="1683658" y="280615"/>
                  </a:lnTo>
                  <a:cubicBezTo>
                    <a:pt x="1683658" y="125636"/>
                    <a:pt x="1558022" y="0"/>
                    <a:pt x="1403043" y="0"/>
                  </a:cubicBezTo>
                  <a:lnTo>
                    <a:pt x="280615" y="0"/>
                  </a:lnTo>
                  <a:cubicBezTo>
                    <a:pt x="125636" y="0"/>
                    <a:pt x="0" y="125636"/>
                    <a:pt x="0" y="280615"/>
                  </a:cubicBezTo>
                  <a:close/>
                </a:path>
              </a:pathLst>
            </a:custGeom>
            <a:solidFill>
              <a:schemeClr val="bg1"/>
            </a:solidFill>
            <a:ln>
              <a:noFill/>
            </a:ln>
            <a:effectLst>
              <a:outerShdw blurRad="127000" sx="107000" sy="107000" algn="t" rotWithShape="0">
                <a:prstClr val="black">
                  <a:alpha val="23000"/>
                </a:prstClr>
              </a:outerShdw>
            </a:effectLst>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5" name="TextBox 24">
              <a:extLst>
                <a:ext uri="{FF2B5EF4-FFF2-40B4-BE49-F238E27FC236}">
                  <a16:creationId xmlns:a16="http://schemas.microsoft.com/office/drawing/2014/main" id="{79700A94-A9E3-FFE0-9FA7-77B7581E0F64}"/>
                </a:ext>
              </a:extLst>
            </p:cNvPr>
            <p:cNvSpPr txBox="1"/>
            <p:nvPr/>
          </p:nvSpPr>
          <p:spPr>
            <a:xfrm>
              <a:off x="2336799" y="3077030"/>
              <a:ext cx="1683657" cy="1831271"/>
            </a:xfrm>
            <a:prstGeom prst="rect">
              <a:avLst/>
            </a:prstGeom>
            <a:noFill/>
            <a:sp3d>
              <a:bevelT/>
            </a:sp3d>
          </p:spPr>
          <p:txBody>
            <a:bodyPr wrap="square" rtlCol="0">
              <a:spAutoFit/>
            </a:bodyPr>
            <a:lstStyle/>
            <a:p>
              <a:pPr algn="ctr">
                <a:spcAft>
                  <a:spcPts val="600"/>
                </a:spcAft>
              </a:pPr>
              <a:endParaRPr lang="en-GB" sz="1400" b="1" dirty="0">
                <a:solidFill>
                  <a:srgbClr val="C4004E"/>
                </a:solidFill>
                <a:latin typeface="MarkPro-Black" panose="020B0A04020101010102"/>
              </a:endParaRPr>
            </a:p>
            <a:p>
              <a:pPr algn="ctr">
                <a:spcAft>
                  <a:spcPts val="600"/>
                </a:spcAft>
              </a:pPr>
              <a:r>
                <a:rPr lang="en-GB" sz="1400" b="1" dirty="0">
                  <a:solidFill>
                    <a:srgbClr val="C4004E"/>
                  </a:solidFill>
                  <a:latin typeface="MarkPro-Black" panose="020B0A04020101010102"/>
                </a:rPr>
                <a:t>“SNIPEF is valued for its reputation, training and schemes but needs enhanced membership engagement, particularly for new members”</a:t>
              </a:r>
            </a:p>
            <a:p>
              <a:pPr algn="ctr">
                <a:spcAft>
                  <a:spcPts val="600"/>
                </a:spcAft>
              </a:pPr>
              <a:endParaRPr lang="en-GB" sz="1400" b="1" dirty="0">
                <a:solidFill>
                  <a:srgbClr val="C4004E"/>
                </a:solidFill>
                <a:latin typeface="MarkPro-Black" panose="020B0A04020101010102"/>
              </a:endParaRPr>
            </a:p>
            <a:p>
              <a:pPr algn="ctr"/>
              <a:endParaRPr lang="en-GB" sz="1400" b="1" dirty="0">
                <a:solidFill>
                  <a:srgbClr val="007AC2"/>
                </a:solidFill>
                <a:latin typeface="MarkPro-Black" panose="020B0A04020101010102"/>
              </a:endParaRPr>
            </a:p>
          </p:txBody>
        </p:sp>
      </p:grpSp>
      <p:sp>
        <p:nvSpPr>
          <p:cNvPr id="29" name="Rectangle 28">
            <a:extLst>
              <a:ext uri="{FF2B5EF4-FFF2-40B4-BE49-F238E27FC236}">
                <a16:creationId xmlns:a16="http://schemas.microsoft.com/office/drawing/2014/main" id="{5505FD44-6398-1AD3-7513-183021A46786}"/>
              </a:ext>
            </a:extLst>
          </p:cNvPr>
          <p:cNvSpPr/>
          <p:nvPr/>
        </p:nvSpPr>
        <p:spPr>
          <a:xfrm>
            <a:off x="142388" y="0"/>
            <a:ext cx="648000" cy="6888908"/>
          </a:xfrm>
          <a:prstGeom prst="rect">
            <a:avLst/>
          </a:prstGeom>
          <a:solidFill>
            <a:srgbClr val="8CC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04D09656-8B04-BBD3-77EB-9E51859FA655}"/>
              </a:ext>
            </a:extLst>
          </p:cNvPr>
          <p:cNvSpPr txBox="1"/>
          <p:nvPr/>
        </p:nvSpPr>
        <p:spPr>
          <a:xfrm rot="16200000">
            <a:off x="-1548274" y="3182844"/>
            <a:ext cx="3834704" cy="523220"/>
          </a:xfrm>
          <a:prstGeom prst="rect">
            <a:avLst/>
          </a:prstGeom>
          <a:noFill/>
        </p:spPr>
        <p:txBody>
          <a:bodyPr wrap="none" rtlCol="0">
            <a:spAutoFit/>
          </a:bodyPr>
          <a:lstStyle/>
          <a:p>
            <a:r>
              <a:rPr lang="en-GB" sz="2800" b="1" dirty="0">
                <a:solidFill>
                  <a:schemeClr val="bg1"/>
                </a:solidFill>
                <a:latin typeface="Mark Pro" panose="020B0504020201010104" pitchFamily="34" charset="0"/>
              </a:rPr>
              <a:t>Top Line Conclusions</a:t>
            </a:r>
          </a:p>
        </p:txBody>
      </p:sp>
      <p:grpSp>
        <p:nvGrpSpPr>
          <p:cNvPr id="2" name="Group 1">
            <a:extLst>
              <a:ext uri="{FF2B5EF4-FFF2-40B4-BE49-F238E27FC236}">
                <a16:creationId xmlns:a16="http://schemas.microsoft.com/office/drawing/2014/main" id="{C470C7A8-10B0-11B3-6616-B6F09D3D88B9}"/>
              </a:ext>
            </a:extLst>
          </p:cNvPr>
          <p:cNvGrpSpPr/>
          <p:nvPr/>
        </p:nvGrpSpPr>
        <p:grpSpPr>
          <a:xfrm>
            <a:off x="6497922" y="1265879"/>
            <a:ext cx="2928156" cy="3882149"/>
            <a:chOff x="2336799" y="1656442"/>
            <a:chExt cx="1683659" cy="3829957"/>
          </a:xfrm>
          <a:effectLst>
            <a:reflection blurRad="6350" stA="50000" endA="300" endPos="55500" dir="5400000" sy="-100000" algn="bl" rotWithShape="0"/>
          </a:effectLst>
          <a:scene3d>
            <a:camera prst="perspectiveRight"/>
            <a:lightRig rig="threePt" dir="t"/>
          </a:scene3d>
        </p:grpSpPr>
        <p:grpSp>
          <p:nvGrpSpPr>
            <p:cNvPr id="5" name="Group 4">
              <a:extLst>
                <a:ext uri="{FF2B5EF4-FFF2-40B4-BE49-F238E27FC236}">
                  <a16:creationId xmlns:a16="http://schemas.microsoft.com/office/drawing/2014/main" id="{B70184A5-0636-06C0-6093-8EA630A8C6F6}"/>
                </a:ext>
              </a:extLst>
            </p:cNvPr>
            <p:cNvGrpSpPr/>
            <p:nvPr/>
          </p:nvGrpSpPr>
          <p:grpSpPr>
            <a:xfrm>
              <a:off x="2336799" y="1656442"/>
              <a:ext cx="1683658" cy="1738086"/>
              <a:chOff x="1698170" y="1714500"/>
              <a:chExt cx="1683658" cy="1738086"/>
            </a:xfrm>
          </p:grpSpPr>
          <p:sp>
            <p:nvSpPr>
              <p:cNvPr id="9" name="Rectangle: Top Corners Rounded 8">
                <a:extLst>
                  <a:ext uri="{FF2B5EF4-FFF2-40B4-BE49-F238E27FC236}">
                    <a16:creationId xmlns:a16="http://schemas.microsoft.com/office/drawing/2014/main" id="{08F70DC0-7360-74B4-ABF1-B24C58C984FC}"/>
                  </a:ext>
                </a:extLst>
              </p:cNvPr>
              <p:cNvSpPr/>
              <p:nvPr/>
            </p:nvSpPr>
            <p:spPr>
              <a:xfrm>
                <a:off x="1698170" y="1714500"/>
                <a:ext cx="1683657" cy="1738086"/>
              </a:xfrm>
              <a:prstGeom prst="round2SameRect">
                <a:avLst/>
              </a:prstGeom>
              <a:solidFill>
                <a:srgbClr val="1666AE"/>
              </a:solidFill>
              <a:ln>
                <a:noFill/>
              </a:ln>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D5FDDED1-D170-F958-4205-4C6789495E55}"/>
                  </a:ext>
                </a:extLst>
              </p:cNvPr>
              <p:cNvSpPr txBox="1"/>
              <p:nvPr/>
            </p:nvSpPr>
            <p:spPr>
              <a:xfrm>
                <a:off x="1698171" y="1959429"/>
                <a:ext cx="1683657" cy="738664"/>
              </a:xfrm>
              <a:prstGeom prst="rect">
                <a:avLst/>
              </a:prstGeom>
              <a:noFill/>
              <a:sp3d>
                <a:bevelT/>
              </a:sp3d>
            </p:spPr>
            <p:txBody>
              <a:bodyPr wrap="square" rtlCol="0">
                <a:spAutoFit/>
              </a:bodyPr>
              <a:lstStyle/>
              <a:p>
                <a:pPr algn="ctr"/>
                <a:r>
                  <a:rPr lang="en-GB" sz="1400" b="1" dirty="0">
                    <a:solidFill>
                      <a:schemeClr val="bg1"/>
                    </a:solidFill>
                    <a:latin typeface="Mark Pro" panose="020B0504020201010104" pitchFamily="34" charset="0"/>
                  </a:rPr>
                  <a:t>Research Executive </a:t>
                </a:r>
              </a:p>
              <a:p>
                <a:pPr algn="ctr"/>
                <a:r>
                  <a:rPr lang="en-GB" sz="1400" b="1" dirty="0">
                    <a:solidFill>
                      <a:schemeClr val="bg1"/>
                    </a:solidFill>
                    <a:latin typeface="Mark Pro" panose="020B0504020201010104" pitchFamily="34" charset="0"/>
                  </a:rPr>
                  <a:t>Statement</a:t>
                </a:r>
              </a:p>
              <a:p>
                <a:pPr algn="ctr"/>
                <a:endParaRPr lang="en-GB" sz="1400" b="1" dirty="0">
                  <a:solidFill>
                    <a:schemeClr val="bg1"/>
                  </a:solidFill>
                  <a:latin typeface="Mark Pro" panose="020B0504020201010104" pitchFamily="34" charset="0"/>
                </a:endParaRPr>
              </a:p>
            </p:txBody>
          </p:sp>
        </p:grpSp>
        <p:sp>
          <p:nvSpPr>
            <p:cNvPr id="6" name="Freeform: Shape 5">
              <a:extLst>
                <a:ext uri="{FF2B5EF4-FFF2-40B4-BE49-F238E27FC236}">
                  <a16:creationId xmlns:a16="http://schemas.microsoft.com/office/drawing/2014/main" id="{4E2AFDBC-DCB9-BE6D-3DDA-26751DD0FAE2}"/>
                </a:ext>
              </a:extLst>
            </p:cNvPr>
            <p:cNvSpPr/>
            <p:nvPr/>
          </p:nvSpPr>
          <p:spPr>
            <a:xfrm flipV="1">
              <a:off x="2336800" y="2525485"/>
              <a:ext cx="1683658" cy="2960914"/>
            </a:xfrm>
            <a:custGeom>
              <a:avLst/>
              <a:gdLst>
                <a:gd name="connsiteX0" fmla="*/ 0 w 1683658"/>
                <a:gd name="connsiteY0" fmla="*/ 2960914 h 2960914"/>
                <a:gd name="connsiteX1" fmla="*/ 290286 w 1683658"/>
                <a:gd name="connsiteY1" fmla="*/ 2960914 h 2960914"/>
                <a:gd name="connsiteX2" fmla="*/ 841829 w 1683658"/>
                <a:gd name="connsiteY2" fmla="*/ 2409371 h 2960914"/>
                <a:gd name="connsiteX3" fmla="*/ 1393372 w 1683658"/>
                <a:gd name="connsiteY3" fmla="*/ 2960914 h 2960914"/>
                <a:gd name="connsiteX4" fmla="*/ 1683658 w 1683658"/>
                <a:gd name="connsiteY4" fmla="*/ 2960914 h 2960914"/>
                <a:gd name="connsiteX5" fmla="*/ 1683658 w 1683658"/>
                <a:gd name="connsiteY5" fmla="*/ 280615 h 2960914"/>
                <a:gd name="connsiteX6" fmla="*/ 1403043 w 1683658"/>
                <a:gd name="connsiteY6" fmla="*/ 0 h 2960914"/>
                <a:gd name="connsiteX7" fmla="*/ 280615 w 1683658"/>
                <a:gd name="connsiteY7" fmla="*/ 0 h 2960914"/>
                <a:gd name="connsiteX8" fmla="*/ 0 w 1683658"/>
                <a:gd name="connsiteY8" fmla="*/ 280615 h 296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3658" h="2960914">
                  <a:moveTo>
                    <a:pt x="0" y="2960914"/>
                  </a:moveTo>
                  <a:lnTo>
                    <a:pt x="290286" y="2960914"/>
                  </a:lnTo>
                  <a:cubicBezTo>
                    <a:pt x="290286" y="2656305"/>
                    <a:pt x="537220" y="2409371"/>
                    <a:pt x="841829" y="2409371"/>
                  </a:cubicBezTo>
                  <a:cubicBezTo>
                    <a:pt x="1146438" y="2409371"/>
                    <a:pt x="1393372" y="2656305"/>
                    <a:pt x="1393372" y="2960914"/>
                  </a:cubicBezTo>
                  <a:lnTo>
                    <a:pt x="1683658" y="2960914"/>
                  </a:lnTo>
                  <a:lnTo>
                    <a:pt x="1683658" y="280615"/>
                  </a:lnTo>
                  <a:cubicBezTo>
                    <a:pt x="1683658" y="125636"/>
                    <a:pt x="1558022" y="0"/>
                    <a:pt x="1403043" y="0"/>
                  </a:cubicBezTo>
                  <a:lnTo>
                    <a:pt x="280615" y="0"/>
                  </a:lnTo>
                  <a:cubicBezTo>
                    <a:pt x="125636" y="0"/>
                    <a:pt x="0" y="125636"/>
                    <a:pt x="0" y="280615"/>
                  </a:cubicBezTo>
                  <a:close/>
                </a:path>
              </a:pathLst>
            </a:custGeom>
            <a:solidFill>
              <a:schemeClr val="bg1"/>
            </a:solidFill>
            <a:ln>
              <a:noFill/>
            </a:ln>
            <a:effectLst>
              <a:outerShdw blurRad="127000" sx="107000" sy="107000" algn="t" rotWithShape="0">
                <a:prstClr val="black">
                  <a:alpha val="23000"/>
                </a:prstClr>
              </a:outerShdw>
            </a:effectLst>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7" name="TextBox 6">
              <a:extLst>
                <a:ext uri="{FF2B5EF4-FFF2-40B4-BE49-F238E27FC236}">
                  <a16:creationId xmlns:a16="http://schemas.microsoft.com/office/drawing/2014/main" id="{77B1BF2D-261C-87CC-ED6C-96CAAE401C29}"/>
                </a:ext>
              </a:extLst>
            </p:cNvPr>
            <p:cNvSpPr txBox="1"/>
            <p:nvPr/>
          </p:nvSpPr>
          <p:spPr>
            <a:xfrm>
              <a:off x="2336799" y="3077030"/>
              <a:ext cx="1683657" cy="2292473"/>
            </a:xfrm>
            <a:prstGeom prst="rect">
              <a:avLst/>
            </a:prstGeom>
            <a:noFill/>
            <a:sp3d>
              <a:bevelT/>
            </a:sp3d>
          </p:spPr>
          <p:txBody>
            <a:bodyPr wrap="square" rtlCol="0">
              <a:spAutoFit/>
            </a:bodyPr>
            <a:lstStyle/>
            <a:p>
              <a:pPr algn="ctr">
                <a:spcAft>
                  <a:spcPts val="600"/>
                </a:spcAft>
              </a:pPr>
              <a:endParaRPr lang="en-GB" sz="1400" b="1" dirty="0">
                <a:solidFill>
                  <a:srgbClr val="C4004E"/>
                </a:solidFill>
                <a:latin typeface="MarkPro-Black" panose="020B0A04020101010102"/>
              </a:endParaRPr>
            </a:p>
            <a:p>
              <a:pPr algn="ctr">
                <a:spcAft>
                  <a:spcPts val="600"/>
                </a:spcAft>
              </a:pPr>
              <a:r>
                <a:rPr lang="en-GB" sz="1400" b="1" dirty="0">
                  <a:solidFill>
                    <a:srgbClr val="007AC2"/>
                  </a:solidFill>
                  <a:latin typeface="MarkPro-Black" panose="020B0A04020101010102"/>
                </a:rPr>
                <a:t>“SNIPEF has a core of loyal, long-standing members but has issues with membership attrition, particularly in the first few years. The value of SNIPEF’s schemes and training is evident, but there are concerns about poor and outdated engagement, especially for newer members”</a:t>
              </a:r>
            </a:p>
          </p:txBody>
        </p:sp>
      </p:grpSp>
      <p:pic>
        <p:nvPicPr>
          <p:cNvPr id="38" name="Picture 37" descr="A white text on a black background&#10;&#10;Description automatically generated">
            <a:extLst>
              <a:ext uri="{FF2B5EF4-FFF2-40B4-BE49-F238E27FC236}">
                <a16:creationId xmlns:a16="http://schemas.microsoft.com/office/drawing/2014/main" id="{7819E78E-6944-432D-3E51-FC04084C1B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7423" y="5826642"/>
            <a:ext cx="2230277" cy="604800"/>
          </a:xfrm>
          <a:prstGeom prst="rect">
            <a:avLst/>
          </a:prstGeom>
        </p:spPr>
      </p:pic>
    </p:spTree>
    <p:extLst>
      <p:ext uri="{BB962C8B-B14F-4D97-AF65-F5344CB8AC3E}">
        <p14:creationId xmlns:p14="http://schemas.microsoft.com/office/powerpoint/2010/main" val="6343060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642"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500"/>
                                        <p:tgtEl>
                                          <p:spTgt spid="22"/>
                                        </p:tgtEl>
                                      </p:cBhvr>
                                    </p:animEffect>
                                    <p:anim calcmode="lin" valueType="num">
                                      <p:cBhvr>
                                        <p:cTn id="12" dur="1500" fill="hold"/>
                                        <p:tgtEl>
                                          <p:spTgt spid="22"/>
                                        </p:tgtEl>
                                        <p:attrNameLst>
                                          <p:attrName>ppt_w</p:attrName>
                                        </p:attrNameLst>
                                      </p:cBhvr>
                                      <p:tavLst>
                                        <p:tav tm="0" fmla="#ppt_w*sin(2.5*pi*$)">
                                          <p:val>
                                            <p:fltVal val="0"/>
                                          </p:val>
                                        </p:tav>
                                        <p:tav tm="100000">
                                          <p:val>
                                            <p:fltVal val="1"/>
                                          </p:val>
                                        </p:tav>
                                      </p:tavLst>
                                    </p:anim>
                                    <p:anim calcmode="lin" valueType="num">
                                      <p:cBhvr>
                                        <p:cTn id="13" dur="1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500"/>
                                        <p:tgtEl>
                                          <p:spTgt spid="2"/>
                                        </p:tgtEl>
                                      </p:cBhvr>
                                    </p:animEffect>
                                    <p:anim calcmode="lin" valueType="num">
                                      <p:cBhvr>
                                        <p:cTn id="19" dur="1500" fill="hold"/>
                                        <p:tgtEl>
                                          <p:spTgt spid="2"/>
                                        </p:tgtEl>
                                        <p:attrNameLst>
                                          <p:attrName>ppt_w</p:attrName>
                                        </p:attrNameLst>
                                      </p:cBhvr>
                                      <p:tavLst>
                                        <p:tav tm="0" fmla="#ppt_w*sin(2.5*pi*$)">
                                          <p:val>
                                            <p:fltVal val="0"/>
                                          </p:val>
                                        </p:tav>
                                        <p:tav tm="100000">
                                          <p:val>
                                            <p:fltVal val="1"/>
                                          </p:val>
                                        </p:tav>
                                      </p:tavLst>
                                    </p:anim>
                                    <p:anim calcmode="lin" valueType="num">
                                      <p:cBhvr>
                                        <p:cTn id="20" dur="1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1" repeatCount="indefinite" fill="hold" display="0">
                  <p:stCondLst>
                    <p:cond delay="indefinite"/>
                  </p:stCondLst>
                </p:cTn>
                <p:tgtEl>
                  <p:spTgt spid="36"/>
                </p:tgtEl>
              </p:cMediaNode>
            </p:video>
            <p:seq concurrent="1" nextAc="seek">
              <p:cTn id="22" restart="whenNotActive" fill="hold" evtFilter="cancelBubble" nodeType="interactiveSeq">
                <p:stCondLst>
                  <p:cond evt="onClick" delay="0">
                    <p:tgtEl>
                      <p:spTgt spid="36"/>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6"/>
                                        </p:tgtEl>
                                      </p:cBhvr>
                                    </p:cmd>
                                  </p:childTnLst>
                                </p:cTn>
                              </p:par>
                            </p:childTnLst>
                          </p:cTn>
                        </p:par>
                      </p:childTnLst>
                    </p:cTn>
                  </p:par>
                </p:childTnLst>
              </p:cTn>
              <p:nextCondLst>
                <p:cond evt="onClick" delay="0">
                  <p:tgtEl>
                    <p:spTgt spid="3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E82E410-DF58-113D-5FF2-8DB0E5BA6DF7}"/>
              </a:ext>
            </a:extLst>
          </p:cNvPr>
          <p:cNvSpPr/>
          <p:nvPr/>
        </p:nvSpPr>
        <p:spPr>
          <a:xfrm>
            <a:off x="-60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6" name="Group 25">
            <a:extLst>
              <a:ext uri="{FF2B5EF4-FFF2-40B4-BE49-F238E27FC236}">
                <a16:creationId xmlns:a16="http://schemas.microsoft.com/office/drawing/2014/main" id="{69FEDB4C-67CE-7FC3-E460-98CEE95E5ADE}"/>
              </a:ext>
            </a:extLst>
          </p:cNvPr>
          <p:cNvGrpSpPr/>
          <p:nvPr/>
        </p:nvGrpSpPr>
        <p:grpSpPr>
          <a:xfrm>
            <a:off x="4844778" y="1243712"/>
            <a:ext cx="6604000" cy="1465231"/>
            <a:chOff x="2813961" y="1084946"/>
            <a:chExt cx="6604000" cy="1465231"/>
          </a:xfrm>
          <a:effectLst>
            <a:outerShdw blurRad="50800" dist="38100" dir="5400000" algn="t" rotWithShape="0">
              <a:prstClr val="black">
                <a:alpha val="40000"/>
              </a:prstClr>
            </a:outerShdw>
          </a:effectLst>
        </p:grpSpPr>
        <p:grpSp>
          <p:nvGrpSpPr>
            <p:cNvPr id="27" name="Group 26">
              <a:extLst>
                <a:ext uri="{FF2B5EF4-FFF2-40B4-BE49-F238E27FC236}">
                  <a16:creationId xmlns:a16="http://schemas.microsoft.com/office/drawing/2014/main" id="{2AB93B91-F0F4-B958-BA8C-7EA1B3885D3D}"/>
                </a:ext>
              </a:extLst>
            </p:cNvPr>
            <p:cNvGrpSpPr/>
            <p:nvPr/>
          </p:nvGrpSpPr>
          <p:grpSpPr>
            <a:xfrm>
              <a:off x="2813961" y="1084946"/>
              <a:ext cx="6604000" cy="1262743"/>
              <a:chOff x="3062514" y="2166257"/>
              <a:chExt cx="6604000" cy="1262743"/>
            </a:xfrm>
          </p:grpSpPr>
          <p:sp>
            <p:nvSpPr>
              <p:cNvPr id="38" name="Rectangle: Rounded Corners 37">
                <a:extLst>
                  <a:ext uri="{FF2B5EF4-FFF2-40B4-BE49-F238E27FC236}">
                    <a16:creationId xmlns:a16="http://schemas.microsoft.com/office/drawing/2014/main" id="{DE9BD106-1D13-04CE-746F-4E2AA659E74F}"/>
                  </a:ext>
                </a:extLst>
              </p:cNvPr>
              <p:cNvSpPr/>
              <p:nvPr/>
            </p:nvSpPr>
            <p:spPr>
              <a:xfrm>
                <a:off x="3062514" y="2369457"/>
                <a:ext cx="5646057" cy="856343"/>
              </a:xfrm>
              <a:prstGeom prst="roundRect">
                <a:avLst>
                  <a:gd name="adj" fmla="val 50000"/>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58FA11B5-3361-D61C-2A27-E6C6E4963554}"/>
                  </a:ext>
                </a:extLst>
              </p:cNvPr>
              <p:cNvSpPr/>
              <p:nvPr/>
            </p:nvSpPr>
            <p:spPr>
              <a:xfrm>
                <a:off x="3889827" y="2369457"/>
                <a:ext cx="856343" cy="8563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C3EED49C-7E0F-3481-BE88-6D741C2D7656}"/>
                  </a:ext>
                </a:extLst>
              </p:cNvPr>
              <p:cNvSpPr/>
              <p:nvPr/>
            </p:nvSpPr>
            <p:spPr>
              <a:xfrm>
                <a:off x="4007758" y="2369457"/>
                <a:ext cx="5658756" cy="856343"/>
              </a:xfrm>
              <a:prstGeom prst="roundRect">
                <a:avLst>
                  <a:gd name="adj" fmla="val 50000"/>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94CB61DB-F42E-6E7A-5848-BAC5BB8C8F07}"/>
                  </a:ext>
                </a:extLst>
              </p:cNvPr>
              <p:cNvSpPr/>
              <p:nvPr/>
            </p:nvSpPr>
            <p:spPr>
              <a:xfrm>
                <a:off x="3701146" y="2369457"/>
                <a:ext cx="5366658" cy="856343"/>
              </a:xfrm>
              <a:prstGeom prst="roundRect">
                <a:avLst>
                  <a:gd name="adj" fmla="val 50000"/>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32B7F11F-2FEC-ADE8-12A8-6FC2208980A3}"/>
                  </a:ext>
                </a:extLst>
              </p:cNvPr>
              <p:cNvSpPr/>
              <p:nvPr/>
            </p:nvSpPr>
            <p:spPr>
              <a:xfrm>
                <a:off x="3701142" y="2166257"/>
                <a:ext cx="1233715" cy="12627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Oval 48">
                <a:extLst>
                  <a:ext uri="{FF2B5EF4-FFF2-40B4-BE49-F238E27FC236}">
                    <a16:creationId xmlns:a16="http://schemas.microsoft.com/office/drawing/2014/main" id="{BC24D267-9F15-34DE-95C9-E8773F4B5D33}"/>
                  </a:ext>
                </a:extLst>
              </p:cNvPr>
              <p:cNvSpPr/>
              <p:nvPr/>
            </p:nvSpPr>
            <p:spPr>
              <a:xfrm>
                <a:off x="3795483" y="2267856"/>
                <a:ext cx="1045030" cy="1059544"/>
              </a:xfrm>
              <a:prstGeom prst="ellipse">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 name="TextBox 30">
              <a:extLst>
                <a:ext uri="{FF2B5EF4-FFF2-40B4-BE49-F238E27FC236}">
                  <a16:creationId xmlns:a16="http://schemas.microsoft.com/office/drawing/2014/main" id="{F855A7A5-883A-6E02-219D-11C882EA516C}"/>
                </a:ext>
              </a:extLst>
            </p:cNvPr>
            <p:cNvSpPr txBox="1"/>
            <p:nvPr/>
          </p:nvSpPr>
          <p:spPr>
            <a:xfrm>
              <a:off x="3632205" y="1272447"/>
              <a:ext cx="1233715" cy="830997"/>
            </a:xfrm>
            <a:prstGeom prst="rect">
              <a:avLst/>
            </a:prstGeom>
            <a:noFill/>
          </p:spPr>
          <p:txBody>
            <a:bodyPr wrap="square" rtlCol="0">
              <a:spAutoFit/>
            </a:bodyPr>
            <a:lstStyle/>
            <a:p>
              <a:r>
                <a:rPr lang="en-GB" sz="4800" b="1" dirty="0">
                  <a:solidFill>
                    <a:schemeClr val="bg1"/>
                  </a:solidFill>
                  <a:latin typeface="Mark Pro" panose="020B0504020201010104" pitchFamily="34" charset="0"/>
                </a:rPr>
                <a:t>01</a:t>
              </a:r>
            </a:p>
          </p:txBody>
        </p:sp>
        <p:grpSp>
          <p:nvGrpSpPr>
            <p:cNvPr id="34" name="Group 33">
              <a:extLst>
                <a:ext uri="{FF2B5EF4-FFF2-40B4-BE49-F238E27FC236}">
                  <a16:creationId xmlns:a16="http://schemas.microsoft.com/office/drawing/2014/main" id="{C3C99C09-AB42-61C1-19E2-CAA142687B53}"/>
                </a:ext>
              </a:extLst>
            </p:cNvPr>
            <p:cNvGrpSpPr/>
            <p:nvPr/>
          </p:nvGrpSpPr>
          <p:grpSpPr>
            <a:xfrm>
              <a:off x="4615548" y="1275469"/>
              <a:ext cx="4048579" cy="882836"/>
              <a:chOff x="4615548" y="1725407"/>
              <a:chExt cx="4048579" cy="882836"/>
            </a:xfrm>
          </p:grpSpPr>
          <p:sp>
            <p:nvSpPr>
              <p:cNvPr id="36" name="TextBox 35">
                <a:extLst>
                  <a:ext uri="{FF2B5EF4-FFF2-40B4-BE49-F238E27FC236}">
                    <a16:creationId xmlns:a16="http://schemas.microsoft.com/office/drawing/2014/main" id="{40FCC86A-B017-4158-305E-7D7D3FF6F347}"/>
                  </a:ext>
                </a:extLst>
              </p:cNvPr>
              <p:cNvSpPr txBox="1"/>
              <p:nvPr/>
            </p:nvSpPr>
            <p:spPr>
              <a:xfrm>
                <a:off x="5309982" y="1725407"/>
                <a:ext cx="2459257" cy="338554"/>
              </a:xfrm>
              <a:prstGeom prst="rect">
                <a:avLst/>
              </a:prstGeom>
              <a:noFill/>
            </p:spPr>
            <p:txBody>
              <a:bodyPr wrap="square" rtlCol="0">
                <a:spAutoFit/>
              </a:bodyPr>
              <a:lstStyle/>
              <a:p>
                <a:pPr algn="ctr"/>
                <a:r>
                  <a:rPr lang="en-GB" sz="1600" b="1" dirty="0">
                    <a:solidFill>
                      <a:srgbClr val="00205B"/>
                    </a:solidFill>
                    <a:latin typeface="Mark Pro" panose="020B0504020201010104" pitchFamily="34" charset="0"/>
                  </a:rPr>
                  <a:t>Schemes</a:t>
                </a:r>
              </a:p>
            </p:txBody>
          </p:sp>
          <p:sp>
            <p:nvSpPr>
              <p:cNvPr id="37" name="TextBox 36">
                <a:extLst>
                  <a:ext uri="{FF2B5EF4-FFF2-40B4-BE49-F238E27FC236}">
                    <a16:creationId xmlns:a16="http://schemas.microsoft.com/office/drawing/2014/main" id="{79BE1CC0-EDDF-6DDD-995C-8E579A5107FC}"/>
                  </a:ext>
                </a:extLst>
              </p:cNvPr>
              <p:cNvSpPr txBox="1"/>
              <p:nvPr/>
            </p:nvSpPr>
            <p:spPr>
              <a:xfrm>
                <a:off x="4615548" y="2008079"/>
                <a:ext cx="4048579" cy="600164"/>
              </a:xfrm>
              <a:prstGeom prst="rect">
                <a:avLst/>
              </a:prstGeom>
              <a:noFill/>
            </p:spPr>
            <p:txBody>
              <a:bodyPr wrap="square" rtlCol="0">
                <a:spAutoFit/>
              </a:bodyPr>
              <a:lstStyle/>
              <a:p>
                <a:pPr algn="ctr"/>
                <a:r>
                  <a:rPr lang="en-US" sz="1100" dirty="0">
                    <a:solidFill>
                      <a:schemeClr val="bg1">
                        <a:lumMod val="50000"/>
                      </a:schemeClr>
                    </a:solidFill>
                    <a:latin typeface="Mark Pro" panose="020B0504020201010104" pitchFamily="34" charset="0"/>
                  </a:rPr>
                  <a:t>These are significant value propositions and need expanding. Many seem to believe you must remain in SNIPEF to maintain these services.</a:t>
                </a:r>
                <a:endParaRPr lang="en-GB" sz="1100" dirty="0">
                  <a:solidFill>
                    <a:schemeClr val="bg1">
                      <a:lumMod val="50000"/>
                    </a:schemeClr>
                  </a:solidFill>
                  <a:latin typeface="Mark Pro" panose="020B0504020201010104" pitchFamily="34" charset="0"/>
                </a:endParaRPr>
              </a:p>
            </p:txBody>
          </p:sp>
        </p:grpSp>
        <p:sp>
          <p:nvSpPr>
            <p:cNvPr id="35" name="Rectangle 34">
              <a:extLst>
                <a:ext uri="{FF2B5EF4-FFF2-40B4-BE49-F238E27FC236}">
                  <a16:creationId xmlns:a16="http://schemas.microsoft.com/office/drawing/2014/main" id="{CD9C8F38-5D6D-7CCB-781C-A25C031DB9DD}"/>
                </a:ext>
              </a:extLst>
            </p:cNvPr>
            <p:cNvSpPr/>
            <p:nvPr/>
          </p:nvSpPr>
          <p:spPr>
            <a:xfrm>
              <a:off x="4002067" y="1970316"/>
              <a:ext cx="169419" cy="579861"/>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0" name="Group 59">
            <a:extLst>
              <a:ext uri="{FF2B5EF4-FFF2-40B4-BE49-F238E27FC236}">
                <a16:creationId xmlns:a16="http://schemas.microsoft.com/office/drawing/2014/main" id="{DA20FCD2-26A1-8975-4677-3EB2BDEB4A7E}"/>
              </a:ext>
            </a:extLst>
          </p:cNvPr>
          <p:cNvGrpSpPr/>
          <p:nvPr/>
        </p:nvGrpSpPr>
        <p:grpSpPr>
          <a:xfrm>
            <a:off x="4824817" y="2506456"/>
            <a:ext cx="6604000" cy="1575494"/>
            <a:chOff x="2794000" y="2347690"/>
            <a:chExt cx="6604000" cy="1575494"/>
          </a:xfrm>
          <a:effectLst>
            <a:outerShdw blurRad="50800" dist="38100" dir="5400000" algn="t" rotWithShape="0">
              <a:prstClr val="black">
                <a:alpha val="40000"/>
              </a:prstClr>
            </a:outerShdw>
          </a:effectLst>
        </p:grpSpPr>
        <p:grpSp>
          <p:nvGrpSpPr>
            <p:cNvPr id="61" name="Group 60">
              <a:extLst>
                <a:ext uri="{FF2B5EF4-FFF2-40B4-BE49-F238E27FC236}">
                  <a16:creationId xmlns:a16="http://schemas.microsoft.com/office/drawing/2014/main" id="{756BEBA0-9BC9-99D2-EB4B-84299409BFCD}"/>
                </a:ext>
              </a:extLst>
            </p:cNvPr>
            <p:cNvGrpSpPr/>
            <p:nvPr/>
          </p:nvGrpSpPr>
          <p:grpSpPr>
            <a:xfrm rot="10800000">
              <a:off x="2794000" y="2347690"/>
              <a:ext cx="6604000" cy="1262743"/>
              <a:chOff x="3062514" y="2166257"/>
              <a:chExt cx="6604000" cy="1262743"/>
            </a:xfrm>
          </p:grpSpPr>
          <p:sp>
            <p:nvSpPr>
              <p:cNvPr id="67" name="Rectangle: Rounded Corners 66">
                <a:extLst>
                  <a:ext uri="{FF2B5EF4-FFF2-40B4-BE49-F238E27FC236}">
                    <a16:creationId xmlns:a16="http://schemas.microsoft.com/office/drawing/2014/main" id="{51238995-14AF-E66E-00C9-B7F3D7563F55}"/>
                  </a:ext>
                </a:extLst>
              </p:cNvPr>
              <p:cNvSpPr/>
              <p:nvPr/>
            </p:nvSpPr>
            <p:spPr>
              <a:xfrm>
                <a:off x="3062514" y="2369457"/>
                <a:ext cx="5646057" cy="856343"/>
              </a:xfrm>
              <a:prstGeom prst="roundRect">
                <a:avLst>
                  <a:gd name="adj" fmla="val 50000"/>
                </a:avLst>
              </a:prstGeom>
              <a:solidFill>
                <a:srgbClr val="009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802CBFE9-EE66-F319-C6AD-F9E5F0B14861}"/>
                  </a:ext>
                </a:extLst>
              </p:cNvPr>
              <p:cNvSpPr/>
              <p:nvPr/>
            </p:nvSpPr>
            <p:spPr>
              <a:xfrm>
                <a:off x="3889827" y="2369457"/>
                <a:ext cx="856343" cy="8563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Rounded Corners 68">
                <a:extLst>
                  <a:ext uri="{FF2B5EF4-FFF2-40B4-BE49-F238E27FC236}">
                    <a16:creationId xmlns:a16="http://schemas.microsoft.com/office/drawing/2014/main" id="{4A81956B-E296-8599-ADF1-15A6E74F629B}"/>
                  </a:ext>
                </a:extLst>
              </p:cNvPr>
              <p:cNvSpPr/>
              <p:nvPr/>
            </p:nvSpPr>
            <p:spPr>
              <a:xfrm>
                <a:off x="4007758" y="2369457"/>
                <a:ext cx="5658756" cy="856343"/>
              </a:xfrm>
              <a:prstGeom prst="roundRect">
                <a:avLst>
                  <a:gd name="adj" fmla="val 50000"/>
                </a:avLst>
              </a:prstGeom>
              <a:solidFill>
                <a:srgbClr val="009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Rounded Corners 69">
                <a:extLst>
                  <a:ext uri="{FF2B5EF4-FFF2-40B4-BE49-F238E27FC236}">
                    <a16:creationId xmlns:a16="http://schemas.microsoft.com/office/drawing/2014/main" id="{EB168FE2-13CF-2BA4-5DE8-AB8EFB39AC6E}"/>
                  </a:ext>
                </a:extLst>
              </p:cNvPr>
              <p:cNvSpPr/>
              <p:nvPr/>
            </p:nvSpPr>
            <p:spPr>
              <a:xfrm>
                <a:off x="3701146" y="2369457"/>
                <a:ext cx="5366658" cy="856343"/>
              </a:xfrm>
              <a:prstGeom prst="roundRect">
                <a:avLst>
                  <a:gd name="adj" fmla="val 50000"/>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3367C5AA-A951-AB46-1624-C9D39699CBE1}"/>
                  </a:ext>
                </a:extLst>
              </p:cNvPr>
              <p:cNvSpPr/>
              <p:nvPr/>
            </p:nvSpPr>
            <p:spPr>
              <a:xfrm>
                <a:off x="3701142" y="2166257"/>
                <a:ext cx="1233715" cy="12627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 name="Oval 71">
                <a:extLst>
                  <a:ext uri="{FF2B5EF4-FFF2-40B4-BE49-F238E27FC236}">
                    <a16:creationId xmlns:a16="http://schemas.microsoft.com/office/drawing/2014/main" id="{FB525851-AF81-5E52-1995-60768DDB1E7F}"/>
                  </a:ext>
                </a:extLst>
              </p:cNvPr>
              <p:cNvSpPr/>
              <p:nvPr/>
            </p:nvSpPr>
            <p:spPr>
              <a:xfrm>
                <a:off x="3795483" y="2267856"/>
                <a:ext cx="1045030" cy="1059544"/>
              </a:xfrm>
              <a:prstGeom prst="ellipse">
                <a:avLst/>
              </a:prstGeom>
              <a:solidFill>
                <a:srgbClr val="009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2" name="TextBox 61">
              <a:extLst>
                <a:ext uri="{FF2B5EF4-FFF2-40B4-BE49-F238E27FC236}">
                  <a16:creationId xmlns:a16="http://schemas.microsoft.com/office/drawing/2014/main" id="{3A4B3187-AFC0-CA60-8123-DDD8FC84C84A}"/>
                </a:ext>
              </a:extLst>
            </p:cNvPr>
            <p:cNvSpPr txBox="1"/>
            <p:nvPr/>
          </p:nvSpPr>
          <p:spPr>
            <a:xfrm>
              <a:off x="7691675" y="2550177"/>
              <a:ext cx="1233715" cy="830997"/>
            </a:xfrm>
            <a:prstGeom prst="rect">
              <a:avLst/>
            </a:prstGeom>
            <a:noFill/>
          </p:spPr>
          <p:txBody>
            <a:bodyPr wrap="square" rtlCol="0">
              <a:spAutoFit/>
            </a:bodyPr>
            <a:lstStyle/>
            <a:p>
              <a:r>
                <a:rPr lang="en-GB" sz="4800" b="1" dirty="0">
                  <a:solidFill>
                    <a:schemeClr val="bg1"/>
                  </a:solidFill>
                  <a:latin typeface="Mark Pro" panose="020B0504020201010104" pitchFamily="34" charset="0"/>
                </a:rPr>
                <a:t>02</a:t>
              </a:r>
            </a:p>
          </p:txBody>
        </p:sp>
        <p:grpSp>
          <p:nvGrpSpPr>
            <p:cNvPr id="63" name="Group 62">
              <a:extLst>
                <a:ext uri="{FF2B5EF4-FFF2-40B4-BE49-F238E27FC236}">
                  <a16:creationId xmlns:a16="http://schemas.microsoft.com/office/drawing/2014/main" id="{897FB1B8-88B0-7C77-74FA-C7C4237607CF}"/>
                </a:ext>
              </a:extLst>
            </p:cNvPr>
            <p:cNvGrpSpPr/>
            <p:nvPr/>
          </p:nvGrpSpPr>
          <p:grpSpPr>
            <a:xfrm>
              <a:off x="3392707" y="2528887"/>
              <a:ext cx="4270384" cy="739212"/>
              <a:chOff x="4393744" y="1752919"/>
              <a:chExt cx="4270384" cy="739212"/>
            </a:xfrm>
          </p:grpSpPr>
          <p:sp>
            <p:nvSpPr>
              <p:cNvPr id="65" name="TextBox 64">
                <a:extLst>
                  <a:ext uri="{FF2B5EF4-FFF2-40B4-BE49-F238E27FC236}">
                    <a16:creationId xmlns:a16="http://schemas.microsoft.com/office/drawing/2014/main" id="{6BCC520F-4EF8-1548-E617-8081AD695AB1}"/>
                  </a:ext>
                </a:extLst>
              </p:cNvPr>
              <p:cNvSpPr txBox="1"/>
              <p:nvPr/>
            </p:nvSpPr>
            <p:spPr>
              <a:xfrm>
                <a:off x="5101758" y="1752919"/>
                <a:ext cx="3373682" cy="338554"/>
              </a:xfrm>
              <a:prstGeom prst="rect">
                <a:avLst/>
              </a:prstGeom>
              <a:noFill/>
            </p:spPr>
            <p:txBody>
              <a:bodyPr wrap="square" rtlCol="0">
                <a:spAutoFit/>
              </a:bodyPr>
              <a:lstStyle/>
              <a:p>
                <a:pPr algn="ctr"/>
                <a:r>
                  <a:rPr lang="en-GB" sz="1600" b="1" dirty="0">
                    <a:solidFill>
                      <a:srgbClr val="0099FF"/>
                    </a:solidFill>
                    <a:latin typeface="Mark Pro" panose="020B0504020201010104" pitchFamily="34" charset="0"/>
                  </a:rPr>
                  <a:t>Delivering Apprentice Training</a:t>
                </a:r>
              </a:p>
            </p:txBody>
          </p:sp>
          <p:sp>
            <p:nvSpPr>
              <p:cNvPr id="66" name="TextBox 65">
                <a:extLst>
                  <a:ext uri="{FF2B5EF4-FFF2-40B4-BE49-F238E27FC236}">
                    <a16:creationId xmlns:a16="http://schemas.microsoft.com/office/drawing/2014/main" id="{56C833EF-B5D7-4B75-31F6-DC65D533ABB5}"/>
                  </a:ext>
                </a:extLst>
              </p:cNvPr>
              <p:cNvSpPr txBox="1"/>
              <p:nvPr/>
            </p:nvSpPr>
            <p:spPr>
              <a:xfrm>
                <a:off x="4393744" y="2061244"/>
                <a:ext cx="4270384" cy="430887"/>
              </a:xfrm>
              <a:prstGeom prst="rect">
                <a:avLst/>
              </a:prstGeom>
              <a:noFill/>
            </p:spPr>
            <p:txBody>
              <a:bodyPr wrap="square" rtlCol="0">
                <a:spAutoFit/>
              </a:bodyPr>
              <a:lstStyle/>
              <a:p>
                <a:pPr algn="ctr"/>
                <a:r>
                  <a:rPr lang="en-US" sz="1100" dirty="0">
                    <a:solidFill>
                      <a:schemeClr val="bg1">
                        <a:lumMod val="50000"/>
                      </a:schemeClr>
                    </a:solidFill>
                    <a:latin typeface="Mark Pro" panose="020B0504020201010104" pitchFamily="34" charset="0"/>
                  </a:rPr>
                  <a:t>Notably for micro companies. Many also believe SNIPEF membership is required to access SNIPEF Training. </a:t>
                </a:r>
                <a:endParaRPr lang="en-GB" sz="1100" dirty="0">
                  <a:solidFill>
                    <a:schemeClr val="bg1">
                      <a:lumMod val="50000"/>
                    </a:schemeClr>
                  </a:solidFill>
                  <a:latin typeface="Mark Pro" panose="020B0504020201010104" pitchFamily="34" charset="0"/>
                </a:endParaRPr>
              </a:p>
            </p:txBody>
          </p:sp>
        </p:grpSp>
        <p:sp>
          <p:nvSpPr>
            <p:cNvPr id="64" name="Rectangle 63">
              <a:extLst>
                <a:ext uri="{FF2B5EF4-FFF2-40B4-BE49-F238E27FC236}">
                  <a16:creationId xmlns:a16="http://schemas.microsoft.com/office/drawing/2014/main" id="{CE584012-BA31-72C4-D690-5A5E310D08F7}"/>
                </a:ext>
              </a:extLst>
            </p:cNvPr>
            <p:cNvSpPr/>
            <p:nvPr/>
          </p:nvSpPr>
          <p:spPr>
            <a:xfrm>
              <a:off x="8084017" y="3343323"/>
              <a:ext cx="169419" cy="579861"/>
            </a:xfrm>
            <a:prstGeom prst="rect">
              <a:avLst/>
            </a:prstGeom>
            <a:solidFill>
              <a:srgbClr val="009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3" name="Group 72">
            <a:extLst>
              <a:ext uri="{FF2B5EF4-FFF2-40B4-BE49-F238E27FC236}">
                <a16:creationId xmlns:a16="http://schemas.microsoft.com/office/drawing/2014/main" id="{508515F3-3905-735E-7F4B-CF5429D173EB}"/>
              </a:ext>
            </a:extLst>
          </p:cNvPr>
          <p:cNvGrpSpPr/>
          <p:nvPr/>
        </p:nvGrpSpPr>
        <p:grpSpPr>
          <a:xfrm>
            <a:off x="4844778" y="3870798"/>
            <a:ext cx="6604000" cy="1262743"/>
            <a:chOff x="2813961" y="3712032"/>
            <a:chExt cx="6604000" cy="1262743"/>
          </a:xfrm>
          <a:effectLst>
            <a:outerShdw blurRad="50800" dist="38100" dir="5400000" algn="t" rotWithShape="0">
              <a:prstClr val="black">
                <a:alpha val="40000"/>
              </a:prstClr>
            </a:outerShdw>
          </a:effectLst>
        </p:grpSpPr>
        <p:grpSp>
          <p:nvGrpSpPr>
            <p:cNvPr id="74" name="Group 73">
              <a:extLst>
                <a:ext uri="{FF2B5EF4-FFF2-40B4-BE49-F238E27FC236}">
                  <a16:creationId xmlns:a16="http://schemas.microsoft.com/office/drawing/2014/main" id="{51C6A587-A5D7-2AB1-2BE6-910EC560D349}"/>
                </a:ext>
              </a:extLst>
            </p:cNvPr>
            <p:cNvGrpSpPr/>
            <p:nvPr/>
          </p:nvGrpSpPr>
          <p:grpSpPr>
            <a:xfrm>
              <a:off x="2813961" y="3712032"/>
              <a:ext cx="6604000" cy="1262743"/>
              <a:chOff x="3062514" y="2166257"/>
              <a:chExt cx="6604000" cy="1262743"/>
            </a:xfrm>
          </p:grpSpPr>
          <p:sp>
            <p:nvSpPr>
              <p:cNvPr id="81" name="Rectangle: Rounded Corners 80">
                <a:extLst>
                  <a:ext uri="{FF2B5EF4-FFF2-40B4-BE49-F238E27FC236}">
                    <a16:creationId xmlns:a16="http://schemas.microsoft.com/office/drawing/2014/main" id="{BA12B76A-6060-CD89-52A7-7D7E1D3998A4}"/>
                  </a:ext>
                </a:extLst>
              </p:cNvPr>
              <p:cNvSpPr/>
              <p:nvPr/>
            </p:nvSpPr>
            <p:spPr>
              <a:xfrm>
                <a:off x="3062514" y="2369457"/>
                <a:ext cx="5646057" cy="856343"/>
              </a:xfrm>
              <a:prstGeom prst="roundRect">
                <a:avLst>
                  <a:gd name="adj" fmla="val 50000"/>
                </a:avLst>
              </a:prstGeom>
              <a:solidFill>
                <a:srgbClr val="8EB7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a:extLst>
                  <a:ext uri="{FF2B5EF4-FFF2-40B4-BE49-F238E27FC236}">
                    <a16:creationId xmlns:a16="http://schemas.microsoft.com/office/drawing/2014/main" id="{8DAE5FE8-3C79-B951-B1D5-F135EE639C1E}"/>
                  </a:ext>
                </a:extLst>
              </p:cNvPr>
              <p:cNvSpPr/>
              <p:nvPr/>
            </p:nvSpPr>
            <p:spPr>
              <a:xfrm>
                <a:off x="3889827" y="2369457"/>
                <a:ext cx="856343" cy="8563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Rounded Corners 82">
                <a:extLst>
                  <a:ext uri="{FF2B5EF4-FFF2-40B4-BE49-F238E27FC236}">
                    <a16:creationId xmlns:a16="http://schemas.microsoft.com/office/drawing/2014/main" id="{BA2B623A-1169-F1A8-54C1-F6DEB8049B2E}"/>
                  </a:ext>
                </a:extLst>
              </p:cNvPr>
              <p:cNvSpPr/>
              <p:nvPr/>
            </p:nvSpPr>
            <p:spPr>
              <a:xfrm>
                <a:off x="4007758" y="2369457"/>
                <a:ext cx="5658756" cy="856343"/>
              </a:xfrm>
              <a:prstGeom prst="roundRect">
                <a:avLst>
                  <a:gd name="adj" fmla="val 50000"/>
                </a:avLst>
              </a:prstGeom>
              <a:solidFill>
                <a:srgbClr val="8EB73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Rounded Corners 83">
                <a:extLst>
                  <a:ext uri="{FF2B5EF4-FFF2-40B4-BE49-F238E27FC236}">
                    <a16:creationId xmlns:a16="http://schemas.microsoft.com/office/drawing/2014/main" id="{6E61C359-C5E2-3A58-5F07-C5CC989B6814}"/>
                  </a:ext>
                </a:extLst>
              </p:cNvPr>
              <p:cNvSpPr/>
              <p:nvPr/>
            </p:nvSpPr>
            <p:spPr>
              <a:xfrm>
                <a:off x="3701146" y="2369457"/>
                <a:ext cx="5366658" cy="856343"/>
              </a:xfrm>
              <a:prstGeom prst="roundRect">
                <a:avLst>
                  <a:gd name="adj" fmla="val 50000"/>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Oval 84">
                <a:extLst>
                  <a:ext uri="{FF2B5EF4-FFF2-40B4-BE49-F238E27FC236}">
                    <a16:creationId xmlns:a16="http://schemas.microsoft.com/office/drawing/2014/main" id="{F0E53A16-C2A4-A294-A45A-00A2F1A41BE3}"/>
                  </a:ext>
                </a:extLst>
              </p:cNvPr>
              <p:cNvSpPr/>
              <p:nvPr/>
            </p:nvSpPr>
            <p:spPr>
              <a:xfrm>
                <a:off x="3701142" y="2166257"/>
                <a:ext cx="1233715" cy="12627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6" name="Oval 85">
                <a:extLst>
                  <a:ext uri="{FF2B5EF4-FFF2-40B4-BE49-F238E27FC236}">
                    <a16:creationId xmlns:a16="http://schemas.microsoft.com/office/drawing/2014/main" id="{51B9B829-8DB6-81DF-257B-23051459C6E6}"/>
                  </a:ext>
                </a:extLst>
              </p:cNvPr>
              <p:cNvSpPr/>
              <p:nvPr/>
            </p:nvSpPr>
            <p:spPr>
              <a:xfrm>
                <a:off x="3795483" y="2267856"/>
                <a:ext cx="1045030" cy="1059544"/>
              </a:xfrm>
              <a:prstGeom prst="ellipse">
                <a:avLst/>
              </a:prstGeom>
              <a:solidFill>
                <a:srgbClr val="8EB7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5" name="TextBox 74">
              <a:extLst>
                <a:ext uri="{FF2B5EF4-FFF2-40B4-BE49-F238E27FC236}">
                  <a16:creationId xmlns:a16="http://schemas.microsoft.com/office/drawing/2014/main" id="{793CFBFD-E701-02C7-52D0-023BF293F319}"/>
                </a:ext>
              </a:extLst>
            </p:cNvPr>
            <p:cNvSpPr txBox="1"/>
            <p:nvPr/>
          </p:nvSpPr>
          <p:spPr>
            <a:xfrm>
              <a:off x="3588669" y="3915231"/>
              <a:ext cx="1233715" cy="830997"/>
            </a:xfrm>
            <a:prstGeom prst="rect">
              <a:avLst/>
            </a:prstGeom>
            <a:noFill/>
          </p:spPr>
          <p:txBody>
            <a:bodyPr wrap="square" rtlCol="0">
              <a:spAutoFit/>
            </a:bodyPr>
            <a:lstStyle/>
            <a:p>
              <a:r>
                <a:rPr lang="en-GB" sz="4800" b="1" dirty="0">
                  <a:solidFill>
                    <a:schemeClr val="bg1"/>
                  </a:solidFill>
                  <a:latin typeface="Mark Pro" panose="020B0504020201010104" pitchFamily="34" charset="0"/>
                </a:rPr>
                <a:t>03</a:t>
              </a:r>
            </a:p>
          </p:txBody>
        </p:sp>
        <p:sp>
          <p:nvSpPr>
            <p:cNvPr id="76" name="TextBox 75">
              <a:extLst>
                <a:ext uri="{FF2B5EF4-FFF2-40B4-BE49-F238E27FC236}">
                  <a16:creationId xmlns:a16="http://schemas.microsoft.com/office/drawing/2014/main" id="{6CEB37C6-8942-40C0-1384-848C44442107}"/>
                </a:ext>
              </a:extLst>
            </p:cNvPr>
            <p:cNvSpPr txBox="1"/>
            <p:nvPr/>
          </p:nvSpPr>
          <p:spPr>
            <a:xfrm>
              <a:off x="7691675" y="3940578"/>
              <a:ext cx="1233715" cy="830997"/>
            </a:xfrm>
            <a:prstGeom prst="rect">
              <a:avLst/>
            </a:prstGeom>
            <a:noFill/>
          </p:spPr>
          <p:txBody>
            <a:bodyPr wrap="square" rtlCol="0">
              <a:spAutoFit/>
            </a:bodyPr>
            <a:lstStyle/>
            <a:p>
              <a:r>
                <a:rPr lang="en-GB" sz="4800" b="1" dirty="0">
                  <a:solidFill>
                    <a:schemeClr val="bg1"/>
                  </a:solidFill>
                  <a:latin typeface="Mark Pro" panose="020B0504020201010104" pitchFamily="34" charset="0"/>
                </a:rPr>
                <a:t>02</a:t>
              </a:r>
            </a:p>
          </p:txBody>
        </p:sp>
        <p:grpSp>
          <p:nvGrpSpPr>
            <p:cNvPr id="77" name="Group 76">
              <a:extLst>
                <a:ext uri="{FF2B5EF4-FFF2-40B4-BE49-F238E27FC236}">
                  <a16:creationId xmlns:a16="http://schemas.microsoft.com/office/drawing/2014/main" id="{08426EAF-4A79-2380-51FE-FEC81258280E}"/>
                </a:ext>
              </a:extLst>
            </p:cNvPr>
            <p:cNvGrpSpPr/>
            <p:nvPr/>
          </p:nvGrpSpPr>
          <p:grpSpPr>
            <a:xfrm>
              <a:off x="4284440" y="3908695"/>
              <a:ext cx="4510313" cy="525425"/>
              <a:chOff x="4470406" y="1742286"/>
              <a:chExt cx="4510313" cy="525425"/>
            </a:xfrm>
          </p:grpSpPr>
          <p:sp>
            <p:nvSpPr>
              <p:cNvPr id="79" name="TextBox 78">
                <a:extLst>
                  <a:ext uri="{FF2B5EF4-FFF2-40B4-BE49-F238E27FC236}">
                    <a16:creationId xmlns:a16="http://schemas.microsoft.com/office/drawing/2014/main" id="{4672FDB7-B003-B6E8-B4CC-04D0A8976438}"/>
                  </a:ext>
                </a:extLst>
              </p:cNvPr>
              <p:cNvSpPr txBox="1"/>
              <p:nvPr/>
            </p:nvSpPr>
            <p:spPr>
              <a:xfrm>
                <a:off x="4470406" y="1742286"/>
                <a:ext cx="4477658" cy="338554"/>
              </a:xfrm>
              <a:prstGeom prst="rect">
                <a:avLst/>
              </a:prstGeom>
              <a:noFill/>
            </p:spPr>
            <p:txBody>
              <a:bodyPr wrap="square" rtlCol="0">
                <a:spAutoFit/>
              </a:bodyPr>
              <a:lstStyle/>
              <a:p>
                <a:pPr algn="ctr"/>
                <a:r>
                  <a:rPr lang="en-GB" sz="1600" b="1" dirty="0">
                    <a:solidFill>
                      <a:srgbClr val="8EB73C"/>
                    </a:solidFill>
                    <a:latin typeface="Mark Pro" panose="020B0504020201010104" pitchFamily="34" charset="0"/>
                  </a:rPr>
                  <a:t>Reputation</a:t>
                </a:r>
              </a:p>
            </p:txBody>
          </p:sp>
          <p:sp>
            <p:nvSpPr>
              <p:cNvPr id="80" name="TextBox 79">
                <a:extLst>
                  <a:ext uri="{FF2B5EF4-FFF2-40B4-BE49-F238E27FC236}">
                    <a16:creationId xmlns:a16="http://schemas.microsoft.com/office/drawing/2014/main" id="{E9FF213A-77B9-B802-9B6F-E50A81A3C8A4}"/>
                  </a:ext>
                </a:extLst>
              </p:cNvPr>
              <p:cNvSpPr txBox="1"/>
              <p:nvPr/>
            </p:nvSpPr>
            <p:spPr>
              <a:xfrm>
                <a:off x="4691743" y="2006101"/>
                <a:ext cx="4288976" cy="261610"/>
              </a:xfrm>
              <a:prstGeom prst="rect">
                <a:avLst/>
              </a:prstGeom>
              <a:noFill/>
            </p:spPr>
            <p:txBody>
              <a:bodyPr wrap="square" rtlCol="0">
                <a:spAutoFit/>
              </a:bodyPr>
              <a:lstStyle/>
              <a:p>
                <a:pPr algn="ctr"/>
                <a:r>
                  <a:rPr lang="en-US" sz="1100" dirty="0">
                    <a:solidFill>
                      <a:schemeClr val="bg1">
                        <a:lumMod val="50000"/>
                      </a:schemeClr>
                    </a:solidFill>
                    <a:latin typeface="Mark Pro" panose="020B0504020201010104" pitchFamily="34" charset="0"/>
                  </a:rPr>
                  <a:t>Maintaining a long-standing reputation within the industry.</a:t>
                </a:r>
                <a:endParaRPr lang="en-GB" sz="1100" dirty="0">
                  <a:solidFill>
                    <a:schemeClr val="bg1">
                      <a:lumMod val="50000"/>
                    </a:schemeClr>
                  </a:solidFill>
                  <a:latin typeface="Mark Pro" panose="020B0504020201010104" pitchFamily="34" charset="0"/>
                </a:endParaRPr>
              </a:p>
            </p:txBody>
          </p:sp>
        </p:grpSp>
      </p:grpSp>
      <p:sp>
        <p:nvSpPr>
          <p:cNvPr id="93" name="TextBox 92">
            <a:extLst>
              <a:ext uri="{FF2B5EF4-FFF2-40B4-BE49-F238E27FC236}">
                <a16:creationId xmlns:a16="http://schemas.microsoft.com/office/drawing/2014/main" id="{ABB07B8B-D531-CC07-78D7-3B032D84A79D}"/>
              </a:ext>
            </a:extLst>
          </p:cNvPr>
          <p:cNvSpPr txBox="1"/>
          <p:nvPr/>
        </p:nvSpPr>
        <p:spPr>
          <a:xfrm>
            <a:off x="991161" y="2974579"/>
            <a:ext cx="6204096" cy="954107"/>
          </a:xfrm>
          <a:prstGeom prst="rect">
            <a:avLst/>
          </a:prstGeom>
          <a:noFill/>
        </p:spPr>
        <p:txBody>
          <a:bodyPr wrap="square">
            <a:spAutoFit/>
          </a:bodyPr>
          <a:lstStyle/>
          <a:p>
            <a:r>
              <a:rPr lang="en-GB" sz="2800" b="1" dirty="0">
                <a:solidFill>
                  <a:srgbClr val="009DE0"/>
                </a:solidFill>
                <a:latin typeface="MarkPro-Black" panose="020B0A04020101010102" pitchFamily="34" charset="0"/>
              </a:rPr>
              <a:t>What is SNIPEF </a:t>
            </a:r>
          </a:p>
          <a:p>
            <a:r>
              <a:rPr lang="en-GB" sz="2800" b="1" dirty="0">
                <a:solidFill>
                  <a:srgbClr val="009DE0"/>
                </a:solidFill>
                <a:latin typeface="MarkPro-Black" panose="020B0A04020101010102" pitchFamily="34" charset="0"/>
              </a:rPr>
              <a:t>good at?</a:t>
            </a:r>
          </a:p>
        </p:txBody>
      </p:sp>
      <p:sp>
        <p:nvSpPr>
          <p:cNvPr id="95" name="Rectangle 94">
            <a:extLst>
              <a:ext uri="{FF2B5EF4-FFF2-40B4-BE49-F238E27FC236}">
                <a16:creationId xmlns:a16="http://schemas.microsoft.com/office/drawing/2014/main" id="{BE6CD67B-2394-A148-0656-41033449954C}"/>
              </a:ext>
            </a:extLst>
          </p:cNvPr>
          <p:cNvSpPr/>
          <p:nvPr/>
        </p:nvSpPr>
        <p:spPr>
          <a:xfrm>
            <a:off x="28088" y="0"/>
            <a:ext cx="648000" cy="6888908"/>
          </a:xfrm>
          <a:prstGeom prst="rect">
            <a:avLst/>
          </a:prstGeom>
          <a:solidFill>
            <a:srgbClr val="8CC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TextBox 95">
            <a:extLst>
              <a:ext uri="{FF2B5EF4-FFF2-40B4-BE49-F238E27FC236}">
                <a16:creationId xmlns:a16="http://schemas.microsoft.com/office/drawing/2014/main" id="{CED36D51-95AA-D487-B448-D007B75FD1E3}"/>
              </a:ext>
            </a:extLst>
          </p:cNvPr>
          <p:cNvSpPr txBox="1"/>
          <p:nvPr/>
        </p:nvSpPr>
        <p:spPr>
          <a:xfrm rot="16200000">
            <a:off x="-810397" y="3182844"/>
            <a:ext cx="2257349" cy="523220"/>
          </a:xfrm>
          <a:prstGeom prst="rect">
            <a:avLst/>
          </a:prstGeom>
          <a:noFill/>
        </p:spPr>
        <p:txBody>
          <a:bodyPr wrap="none" rtlCol="0">
            <a:spAutoFit/>
          </a:bodyPr>
          <a:lstStyle/>
          <a:p>
            <a:r>
              <a:rPr lang="en-GB" sz="2800" b="1" dirty="0">
                <a:solidFill>
                  <a:schemeClr val="bg1"/>
                </a:solidFill>
                <a:latin typeface="Mark Pro" panose="020B0504020201010104" pitchFamily="34" charset="0"/>
              </a:rPr>
              <a:t>Conclusions</a:t>
            </a:r>
          </a:p>
        </p:txBody>
      </p:sp>
      <p:pic>
        <p:nvPicPr>
          <p:cNvPr id="97" name="Picture 96" descr="A blue and black logo&#10;&#10;Description automatically generated">
            <a:extLst>
              <a:ext uri="{FF2B5EF4-FFF2-40B4-BE49-F238E27FC236}">
                <a16:creationId xmlns:a16="http://schemas.microsoft.com/office/drawing/2014/main" id="{B3D45B6A-BEAE-07D5-2E20-5432EAA88A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7045" y="5949431"/>
            <a:ext cx="2237423" cy="604605"/>
          </a:xfrm>
          <a:prstGeom prst="rect">
            <a:avLst/>
          </a:prstGeom>
        </p:spPr>
      </p:pic>
    </p:spTree>
    <p:extLst>
      <p:ext uri="{BB962C8B-B14F-4D97-AF65-F5344CB8AC3E}">
        <p14:creationId xmlns:p14="http://schemas.microsoft.com/office/powerpoint/2010/main" val="367306861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E82E410-DF58-113D-5FF2-8DB0E5BA6DF7}"/>
              </a:ext>
            </a:extLst>
          </p:cNvPr>
          <p:cNvSpPr/>
          <p:nvPr/>
        </p:nvSpPr>
        <p:spPr>
          <a:xfrm>
            <a:off x="-60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6" name="Group 25">
            <a:extLst>
              <a:ext uri="{FF2B5EF4-FFF2-40B4-BE49-F238E27FC236}">
                <a16:creationId xmlns:a16="http://schemas.microsoft.com/office/drawing/2014/main" id="{69FEDB4C-67CE-7FC3-E460-98CEE95E5ADE}"/>
              </a:ext>
            </a:extLst>
          </p:cNvPr>
          <p:cNvGrpSpPr/>
          <p:nvPr/>
        </p:nvGrpSpPr>
        <p:grpSpPr>
          <a:xfrm>
            <a:off x="4855400" y="832570"/>
            <a:ext cx="6604000" cy="1465231"/>
            <a:chOff x="2813961" y="1084946"/>
            <a:chExt cx="6604000" cy="1465231"/>
          </a:xfrm>
          <a:effectLst>
            <a:outerShdw blurRad="50800" dist="38100" dir="5400000" algn="t" rotWithShape="0">
              <a:prstClr val="black">
                <a:alpha val="40000"/>
              </a:prstClr>
            </a:outerShdw>
          </a:effectLst>
        </p:grpSpPr>
        <p:grpSp>
          <p:nvGrpSpPr>
            <p:cNvPr id="27" name="Group 26">
              <a:extLst>
                <a:ext uri="{FF2B5EF4-FFF2-40B4-BE49-F238E27FC236}">
                  <a16:creationId xmlns:a16="http://schemas.microsoft.com/office/drawing/2014/main" id="{2AB93B91-F0F4-B958-BA8C-7EA1B3885D3D}"/>
                </a:ext>
              </a:extLst>
            </p:cNvPr>
            <p:cNvGrpSpPr/>
            <p:nvPr/>
          </p:nvGrpSpPr>
          <p:grpSpPr>
            <a:xfrm>
              <a:off x="2813961" y="1084946"/>
              <a:ext cx="6604000" cy="1262743"/>
              <a:chOff x="3062514" y="2166257"/>
              <a:chExt cx="6604000" cy="1262743"/>
            </a:xfrm>
          </p:grpSpPr>
          <p:sp>
            <p:nvSpPr>
              <p:cNvPr id="38" name="Rectangle: Rounded Corners 37">
                <a:extLst>
                  <a:ext uri="{FF2B5EF4-FFF2-40B4-BE49-F238E27FC236}">
                    <a16:creationId xmlns:a16="http://schemas.microsoft.com/office/drawing/2014/main" id="{DE9BD106-1D13-04CE-746F-4E2AA659E74F}"/>
                  </a:ext>
                </a:extLst>
              </p:cNvPr>
              <p:cNvSpPr/>
              <p:nvPr/>
            </p:nvSpPr>
            <p:spPr>
              <a:xfrm>
                <a:off x="3062514" y="2369457"/>
                <a:ext cx="5646057" cy="856343"/>
              </a:xfrm>
              <a:prstGeom prst="roundRect">
                <a:avLst>
                  <a:gd name="adj" fmla="val 50000"/>
                </a:avLst>
              </a:prstGeom>
              <a:solidFill>
                <a:srgbClr val="644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8EB73C"/>
                  </a:solidFill>
                </a:endParaRPr>
              </a:p>
            </p:txBody>
          </p:sp>
          <p:sp>
            <p:nvSpPr>
              <p:cNvPr id="39" name="Oval 38">
                <a:extLst>
                  <a:ext uri="{FF2B5EF4-FFF2-40B4-BE49-F238E27FC236}">
                    <a16:creationId xmlns:a16="http://schemas.microsoft.com/office/drawing/2014/main" id="{58FA11B5-3361-D61C-2A27-E6C6E4963554}"/>
                  </a:ext>
                </a:extLst>
              </p:cNvPr>
              <p:cNvSpPr/>
              <p:nvPr/>
            </p:nvSpPr>
            <p:spPr>
              <a:xfrm>
                <a:off x="3889827" y="2369457"/>
                <a:ext cx="856343" cy="8563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C3EED49C-7E0F-3481-BE88-6D741C2D7656}"/>
                  </a:ext>
                </a:extLst>
              </p:cNvPr>
              <p:cNvSpPr/>
              <p:nvPr/>
            </p:nvSpPr>
            <p:spPr>
              <a:xfrm>
                <a:off x="4007758" y="2369457"/>
                <a:ext cx="5658756" cy="856343"/>
              </a:xfrm>
              <a:prstGeom prst="roundRect">
                <a:avLst>
                  <a:gd name="adj" fmla="val 50000"/>
                </a:avLst>
              </a:prstGeom>
              <a:solidFill>
                <a:srgbClr val="644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94CB61DB-F42E-6E7A-5848-BAC5BB8C8F07}"/>
                  </a:ext>
                </a:extLst>
              </p:cNvPr>
              <p:cNvSpPr/>
              <p:nvPr/>
            </p:nvSpPr>
            <p:spPr>
              <a:xfrm>
                <a:off x="3701146" y="2369457"/>
                <a:ext cx="5366658" cy="856343"/>
              </a:xfrm>
              <a:prstGeom prst="roundRect">
                <a:avLst>
                  <a:gd name="adj" fmla="val 50000"/>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32B7F11F-2FEC-ADE8-12A8-6FC2208980A3}"/>
                  </a:ext>
                </a:extLst>
              </p:cNvPr>
              <p:cNvSpPr/>
              <p:nvPr/>
            </p:nvSpPr>
            <p:spPr>
              <a:xfrm>
                <a:off x="3701142" y="2166257"/>
                <a:ext cx="1233715" cy="12627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Oval 48">
                <a:extLst>
                  <a:ext uri="{FF2B5EF4-FFF2-40B4-BE49-F238E27FC236}">
                    <a16:creationId xmlns:a16="http://schemas.microsoft.com/office/drawing/2014/main" id="{BC24D267-9F15-34DE-95C9-E8773F4B5D33}"/>
                  </a:ext>
                </a:extLst>
              </p:cNvPr>
              <p:cNvSpPr/>
              <p:nvPr/>
            </p:nvSpPr>
            <p:spPr>
              <a:xfrm>
                <a:off x="3795483" y="2267856"/>
                <a:ext cx="1045030" cy="1059544"/>
              </a:xfrm>
              <a:prstGeom prst="ellipse">
                <a:avLst/>
              </a:prstGeom>
              <a:solidFill>
                <a:srgbClr val="644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 name="TextBox 30">
              <a:extLst>
                <a:ext uri="{FF2B5EF4-FFF2-40B4-BE49-F238E27FC236}">
                  <a16:creationId xmlns:a16="http://schemas.microsoft.com/office/drawing/2014/main" id="{F855A7A5-883A-6E02-219D-11C882EA516C}"/>
                </a:ext>
              </a:extLst>
            </p:cNvPr>
            <p:cNvSpPr txBox="1"/>
            <p:nvPr/>
          </p:nvSpPr>
          <p:spPr>
            <a:xfrm>
              <a:off x="3632205" y="1272447"/>
              <a:ext cx="1233715" cy="830997"/>
            </a:xfrm>
            <a:prstGeom prst="rect">
              <a:avLst/>
            </a:prstGeom>
            <a:noFill/>
          </p:spPr>
          <p:txBody>
            <a:bodyPr wrap="square" rtlCol="0">
              <a:spAutoFit/>
            </a:bodyPr>
            <a:lstStyle/>
            <a:p>
              <a:r>
                <a:rPr lang="en-GB" sz="4800" b="1" dirty="0">
                  <a:solidFill>
                    <a:schemeClr val="bg1"/>
                  </a:solidFill>
                  <a:latin typeface="Mark Pro" panose="020B0504020201010104" pitchFamily="34" charset="0"/>
                </a:rPr>
                <a:t>01</a:t>
              </a:r>
            </a:p>
          </p:txBody>
        </p:sp>
        <p:grpSp>
          <p:nvGrpSpPr>
            <p:cNvPr id="34" name="Group 33">
              <a:extLst>
                <a:ext uri="{FF2B5EF4-FFF2-40B4-BE49-F238E27FC236}">
                  <a16:creationId xmlns:a16="http://schemas.microsoft.com/office/drawing/2014/main" id="{C3C99C09-AB42-61C1-19E2-CAA142687B53}"/>
                </a:ext>
              </a:extLst>
            </p:cNvPr>
            <p:cNvGrpSpPr/>
            <p:nvPr/>
          </p:nvGrpSpPr>
          <p:grpSpPr>
            <a:xfrm>
              <a:off x="4615548" y="1275469"/>
              <a:ext cx="4048579" cy="713559"/>
              <a:chOff x="4615548" y="1725407"/>
              <a:chExt cx="4048579" cy="713559"/>
            </a:xfrm>
          </p:grpSpPr>
          <p:sp>
            <p:nvSpPr>
              <p:cNvPr id="36" name="TextBox 35">
                <a:extLst>
                  <a:ext uri="{FF2B5EF4-FFF2-40B4-BE49-F238E27FC236}">
                    <a16:creationId xmlns:a16="http://schemas.microsoft.com/office/drawing/2014/main" id="{40FCC86A-B017-4158-305E-7D7D3FF6F347}"/>
                  </a:ext>
                </a:extLst>
              </p:cNvPr>
              <p:cNvSpPr txBox="1"/>
              <p:nvPr/>
            </p:nvSpPr>
            <p:spPr>
              <a:xfrm>
                <a:off x="5309982" y="1725407"/>
                <a:ext cx="2459257" cy="338554"/>
              </a:xfrm>
              <a:prstGeom prst="rect">
                <a:avLst/>
              </a:prstGeom>
              <a:noFill/>
            </p:spPr>
            <p:txBody>
              <a:bodyPr wrap="square" rtlCol="0">
                <a:spAutoFit/>
              </a:bodyPr>
              <a:lstStyle/>
              <a:p>
                <a:pPr algn="ctr"/>
                <a:r>
                  <a:rPr lang="en-GB" sz="1600" b="1" dirty="0">
                    <a:solidFill>
                      <a:srgbClr val="00205B"/>
                    </a:solidFill>
                    <a:latin typeface="Mark Pro" panose="020B0504020201010104" pitchFamily="34" charset="0"/>
                  </a:rPr>
                  <a:t>Engagement</a:t>
                </a:r>
              </a:p>
            </p:txBody>
          </p:sp>
          <p:sp>
            <p:nvSpPr>
              <p:cNvPr id="37" name="TextBox 36">
                <a:extLst>
                  <a:ext uri="{FF2B5EF4-FFF2-40B4-BE49-F238E27FC236}">
                    <a16:creationId xmlns:a16="http://schemas.microsoft.com/office/drawing/2014/main" id="{79BE1CC0-EDDF-6DDD-995C-8E579A5107FC}"/>
                  </a:ext>
                </a:extLst>
              </p:cNvPr>
              <p:cNvSpPr txBox="1"/>
              <p:nvPr/>
            </p:nvSpPr>
            <p:spPr>
              <a:xfrm>
                <a:off x="4615548" y="2008079"/>
                <a:ext cx="4048579" cy="430887"/>
              </a:xfrm>
              <a:prstGeom prst="rect">
                <a:avLst/>
              </a:prstGeom>
              <a:noFill/>
            </p:spPr>
            <p:txBody>
              <a:bodyPr wrap="square" rtlCol="0">
                <a:spAutoFit/>
              </a:bodyPr>
              <a:lstStyle/>
              <a:p>
                <a:pPr algn="ctr"/>
                <a:r>
                  <a:rPr lang="en-US" sz="1100" dirty="0">
                    <a:solidFill>
                      <a:schemeClr val="bg1">
                        <a:lumMod val="50000"/>
                      </a:schemeClr>
                    </a:solidFill>
                    <a:latin typeface="Mark Pro" panose="020B0504020201010104" pitchFamily="34" charset="0"/>
                  </a:rPr>
                  <a:t>New member engagement and communication. Also some minor STS issues</a:t>
                </a:r>
                <a:endParaRPr lang="en-GB" sz="1100" dirty="0">
                  <a:solidFill>
                    <a:schemeClr val="bg1">
                      <a:lumMod val="50000"/>
                    </a:schemeClr>
                  </a:solidFill>
                  <a:latin typeface="Mark Pro" panose="020B0504020201010104" pitchFamily="34" charset="0"/>
                </a:endParaRPr>
              </a:p>
            </p:txBody>
          </p:sp>
        </p:grpSp>
        <p:sp>
          <p:nvSpPr>
            <p:cNvPr id="35" name="Rectangle 34">
              <a:extLst>
                <a:ext uri="{FF2B5EF4-FFF2-40B4-BE49-F238E27FC236}">
                  <a16:creationId xmlns:a16="http://schemas.microsoft.com/office/drawing/2014/main" id="{CD9C8F38-5D6D-7CCB-781C-A25C031DB9DD}"/>
                </a:ext>
              </a:extLst>
            </p:cNvPr>
            <p:cNvSpPr/>
            <p:nvPr/>
          </p:nvSpPr>
          <p:spPr>
            <a:xfrm>
              <a:off x="4002067" y="1970316"/>
              <a:ext cx="169419" cy="579861"/>
            </a:xfrm>
            <a:prstGeom prst="rect">
              <a:avLst/>
            </a:prstGeom>
            <a:solidFill>
              <a:srgbClr val="644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0" name="Group 59">
            <a:extLst>
              <a:ext uri="{FF2B5EF4-FFF2-40B4-BE49-F238E27FC236}">
                <a16:creationId xmlns:a16="http://schemas.microsoft.com/office/drawing/2014/main" id="{DA20FCD2-26A1-8975-4677-3EB2BDEB4A7E}"/>
              </a:ext>
            </a:extLst>
          </p:cNvPr>
          <p:cNvGrpSpPr/>
          <p:nvPr/>
        </p:nvGrpSpPr>
        <p:grpSpPr>
          <a:xfrm>
            <a:off x="4835439" y="2095314"/>
            <a:ext cx="6604000" cy="1575494"/>
            <a:chOff x="2794000" y="2347690"/>
            <a:chExt cx="6604000" cy="1575494"/>
          </a:xfrm>
          <a:effectLst>
            <a:outerShdw blurRad="50800" dist="38100" dir="5400000" algn="t" rotWithShape="0">
              <a:prstClr val="black">
                <a:alpha val="40000"/>
              </a:prstClr>
            </a:outerShdw>
          </a:effectLst>
        </p:grpSpPr>
        <p:grpSp>
          <p:nvGrpSpPr>
            <p:cNvPr id="61" name="Group 60">
              <a:extLst>
                <a:ext uri="{FF2B5EF4-FFF2-40B4-BE49-F238E27FC236}">
                  <a16:creationId xmlns:a16="http://schemas.microsoft.com/office/drawing/2014/main" id="{756BEBA0-9BC9-99D2-EB4B-84299409BFCD}"/>
                </a:ext>
              </a:extLst>
            </p:cNvPr>
            <p:cNvGrpSpPr/>
            <p:nvPr/>
          </p:nvGrpSpPr>
          <p:grpSpPr>
            <a:xfrm rot="10800000">
              <a:off x="2794000" y="2347690"/>
              <a:ext cx="6604000" cy="1262743"/>
              <a:chOff x="3062514" y="2166257"/>
              <a:chExt cx="6604000" cy="1262743"/>
            </a:xfrm>
          </p:grpSpPr>
          <p:sp>
            <p:nvSpPr>
              <p:cNvPr id="67" name="Rectangle: Rounded Corners 66">
                <a:extLst>
                  <a:ext uri="{FF2B5EF4-FFF2-40B4-BE49-F238E27FC236}">
                    <a16:creationId xmlns:a16="http://schemas.microsoft.com/office/drawing/2014/main" id="{51238995-14AF-E66E-00C9-B7F3D7563F55}"/>
                  </a:ext>
                </a:extLst>
              </p:cNvPr>
              <p:cNvSpPr/>
              <p:nvPr/>
            </p:nvSpPr>
            <p:spPr>
              <a:xfrm>
                <a:off x="3062514" y="2369457"/>
                <a:ext cx="5646057" cy="856343"/>
              </a:xfrm>
              <a:prstGeom prst="roundRect">
                <a:avLst>
                  <a:gd name="adj" fmla="val 50000"/>
                </a:avLst>
              </a:prstGeom>
              <a:solidFill>
                <a:srgbClr val="F6D5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802CBFE9-EE66-F319-C6AD-F9E5F0B14861}"/>
                  </a:ext>
                </a:extLst>
              </p:cNvPr>
              <p:cNvSpPr/>
              <p:nvPr/>
            </p:nvSpPr>
            <p:spPr>
              <a:xfrm>
                <a:off x="3889827" y="2369457"/>
                <a:ext cx="856343" cy="8563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Rounded Corners 68">
                <a:extLst>
                  <a:ext uri="{FF2B5EF4-FFF2-40B4-BE49-F238E27FC236}">
                    <a16:creationId xmlns:a16="http://schemas.microsoft.com/office/drawing/2014/main" id="{4A81956B-E296-8599-ADF1-15A6E74F629B}"/>
                  </a:ext>
                </a:extLst>
              </p:cNvPr>
              <p:cNvSpPr/>
              <p:nvPr/>
            </p:nvSpPr>
            <p:spPr>
              <a:xfrm>
                <a:off x="4007758" y="2369457"/>
                <a:ext cx="5658756" cy="856343"/>
              </a:xfrm>
              <a:prstGeom prst="roundRect">
                <a:avLst>
                  <a:gd name="adj" fmla="val 50000"/>
                </a:avLst>
              </a:prstGeom>
              <a:solidFill>
                <a:srgbClr val="F6D5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Rounded Corners 69">
                <a:extLst>
                  <a:ext uri="{FF2B5EF4-FFF2-40B4-BE49-F238E27FC236}">
                    <a16:creationId xmlns:a16="http://schemas.microsoft.com/office/drawing/2014/main" id="{EB168FE2-13CF-2BA4-5DE8-AB8EFB39AC6E}"/>
                  </a:ext>
                </a:extLst>
              </p:cNvPr>
              <p:cNvSpPr/>
              <p:nvPr/>
            </p:nvSpPr>
            <p:spPr>
              <a:xfrm>
                <a:off x="3701146" y="2369457"/>
                <a:ext cx="5366658" cy="856343"/>
              </a:xfrm>
              <a:prstGeom prst="roundRect">
                <a:avLst>
                  <a:gd name="adj" fmla="val 50000"/>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3367C5AA-A951-AB46-1624-C9D39699CBE1}"/>
                  </a:ext>
                </a:extLst>
              </p:cNvPr>
              <p:cNvSpPr/>
              <p:nvPr/>
            </p:nvSpPr>
            <p:spPr>
              <a:xfrm>
                <a:off x="3701142" y="2166257"/>
                <a:ext cx="1233715" cy="12627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 name="Oval 71">
                <a:extLst>
                  <a:ext uri="{FF2B5EF4-FFF2-40B4-BE49-F238E27FC236}">
                    <a16:creationId xmlns:a16="http://schemas.microsoft.com/office/drawing/2014/main" id="{FB525851-AF81-5E52-1995-60768DDB1E7F}"/>
                  </a:ext>
                </a:extLst>
              </p:cNvPr>
              <p:cNvSpPr/>
              <p:nvPr/>
            </p:nvSpPr>
            <p:spPr>
              <a:xfrm>
                <a:off x="3795483" y="2267856"/>
                <a:ext cx="1045030" cy="1059544"/>
              </a:xfrm>
              <a:prstGeom prst="ellipse">
                <a:avLst/>
              </a:prstGeom>
              <a:solidFill>
                <a:srgbClr val="F6D5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2" name="TextBox 61">
              <a:extLst>
                <a:ext uri="{FF2B5EF4-FFF2-40B4-BE49-F238E27FC236}">
                  <a16:creationId xmlns:a16="http://schemas.microsoft.com/office/drawing/2014/main" id="{3A4B3187-AFC0-CA60-8123-DDD8FC84C84A}"/>
                </a:ext>
              </a:extLst>
            </p:cNvPr>
            <p:cNvSpPr txBox="1"/>
            <p:nvPr/>
          </p:nvSpPr>
          <p:spPr>
            <a:xfrm>
              <a:off x="7691675" y="2550177"/>
              <a:ext cx="1233715" cy="830997"/>
            </a:xfrm>
            <a:prstGeom prst="rect">
              <a:avLst/>
            </a:prstGeom>
            <a:noFill/>
          </p:spPr>
          <p:txBody>
            <a:bodyPr wrap="square" rtlCol="0">
              <a:spAutoFit/>
            </a:bodyPr>
            <a:lstStyle/>
            <a:p>
              <a:r>
                <a:rPr lang="en-GB" sz="4800" b="1" dirty="0">
                  <a:solidFill>
                    <a:schemeClr val="bg1"/>
                  </a:solidFill>
                  <a:latin typeface="Mark Pro" panose="020B0504020201010104" pitchFamily="34" charset="0"/>
                </a:rPr>
                <a:t>02</a:t>
              </a:r>
            </a:p>
          </p:txBody>
        </p:sp>
        <p:grpSp>
          <p:nvGrpSpPr>
            <p:cNvPr id="63" name="Group 62">
              <a:extLst>
                <a:ext uri="{FF2B5EF4-FFF2-40B4-BE49-F238E27FC236}">
                  <a16:creationId xmlns:a16="http://schemas.microsoft.com/office/drawing/2014/main" id="{897FB1B8-88B0-7C77-74FA-C7C4237607CF}"/>
                </a:ext>
              </a:extLst>
            </p:cNvPr>
            <p:cNvGrpSpPr/>
            <p:nvPr/>
          </p:nvGrpSpPr>
          <p:grpSpPr>
            <a:xfrm>
              <a:off x="3392707" y="2528887"/>
              <a:ext cx="4270384" cy="739212"/>
              <a:chOff x="4393744" y="1752919"/>
              <a:chExt cx="4270384" cy="739212"/>
            </a:xfrm>
          </p:grpSpPr>
          <p:sp>
            <p:nvSpPr>
              <p:cNvPr id="65" name="TextBox 64">
                <a:extLst>
                  <a:ext uri="{FF2B5EF4-FFF2-40B4-BE49-F238E27FC236}">
                    <a16:creationId xmlns:a16="http://schemas.microsoft.com/office/drawing/2014/main" id="{6BCC520F-4EF8-1548-E617-8081AD695AB1}"/>
                  </a:ext>
                </a:extLst>
              </p:cNvPr>
              <p:cNvSpPr txBox="1"/>
              <p:nvPr/>
            </p:nvSpPr>
            <p:spPr>
              <a:xfrm>
                <a:off x="5101758" y="1752919"/>
                <a:ext cx="3373682" cy="338554"/>
              </a:xfrm>
              <a:prstGeom prst="rect">
                <a:avLst/>
              </a:prstGeom>
              <a:noFill/>
            </p:spPr>
            <p:txBody>
              <a:bodyPr wrap="square" rtlCol="0">
                <a:spAutoFit/>
              </a:bodyPr>
              <a:lstStyle/>
              <a:p>
                <a:pPr algn="ctr"/>
                <a:r>
                  <a:rPr lang="en-GB" sz="1600" b="1" dirty="0">
                    <a:solidFill>
                      <a:srgbClr val="F6D50F"/>
                    </a:solidFill>
                    <a:latin typeface="Mark Pro" panose="020B0504020201010104" pitchFamily="34" charset="0"/>
                  </a:rPr>
                  <a:t>Digital Offering</a:t>
                </a:r>
              </a:p>
            </p:txBody>
          </p:sp>
          <p:sp>
            <p:nvSpPr>
              <p:cNvPr id="66" name="TextBox 65">
                <a:extLst>
                  <a:ext uri="{FF2B5EF4-FFF2-40B4-BE49-F238E27FC236}">
                    <a16:creationId xmlns:a16="http://schemas.microsoft.com/office/drawing/2014/main" id="{56C833EF-B5D7-4B75-31F6-DC65D533ABB5}"/>
                  </a:ext>
                </a:extLst>
              </p:cNvPr>
              <p:cNvSpPr txBox="1"/>
              <p:nvPr/>
            </p:nvSpPr>
            <p:spPr>
              <a:xfrm>
                <a:off x="4393744" y="2061244"/>
                <a:ext cx="4270384" cy="430887"/>
              </a:xfrm>
              <a:prstGeom prst="rect">
                <a:avLst/>
              </a:prstGeom>
              <a:noFill/>
            </p:spPr>
            <p:txBody>
              <a:bodyPr wrap="square" rtlCol="0">
                <a:spAutoFit/>
              </a:bodyPr>
              <a:lstStyle/>
              <a:p>
                <a:pPr algn="ctr"/>
                <a:r>
                  <a:rPr lang="en-US" sz="1100" dirty="0" err="1">
                    <a:solidFill>
                      <a:schemeClr val="bg1">
                        <a:lumMod val="50000"/>
                      </a:schemeClr>
                    </a:solidFill>
                    <a:latin typeface="Mark Pro" panose="020B0504020201010104" pitchFamily="34" charset="0"/>
                  </a:rPr>
                  <a:t>Recognise</a:t>
                </a:r>
                <a:r>
                  <a:rPr lang="en-US" sz="1100" dirty="0">
                    <a:solidFill>
                      <a:schemeClr val="bg1">
                        <a:lumMod val="50000"/>
                      </a:schemeClr>
                    </a:solidFill>
                    <a:latin typeface="Mark Pro" panose="020B0504020201010104" pitchFamily="34" charset="0"/>
                  </a:rPr>
                  <a:t> and replicate trends within third-sector </a:t>
                </a:r>
                <a:r>
                  <a:rPr lang="en-US" sz="1100" dirty="0" err="1">
                    <a:solidFill>
                      <a:schemeClr val="bg1">
                        <a:lumMod val="50000"/>
                      </a:schemeClr>
                    </a:solidFill>
                    <a:latin typeface="Mark Pro" panose="020B0504020201010104" pitchFamily="34" charset="0"/>
                  </a:rPr>
                  <a:t>organisations</a:t>
                </a:r>
                <a:endParaRPr lang="en-GB" sz="1100" dirty="0">
                  <a:solidFill>
                    <a:schemeClr val="bg1">
                      <a:lumMod val="50000"/>
                    </a:schemeClr>
                  </a:solidFill>
                  <a:latin typeface="Mark Pro" panose="020B0504020201010104" pitchFamily="34" charset="0"/>
                </a:endParaRPr>
              </a:p>
            </p:txBody>
          </p:sp>
        </p:grpSp>
        <p:sp>
          <p:nvSpPr>
            <p:cNvPr id="64" name="Rectangle 63">
              <a:extLst>
                <a:ext uri="{FF2B5EF4-FFF2-40B4-BE49-F238E27FC236}">
                  <a16:creationId xmlns:a16="http://schemas.microsoft.com/office/drawing/2014/main" id="{CE584012-BA31-72C4-D690-5A5E310D08F7}"/>
                </a:ext>
              </a:extLst>
            </p:cNvPr>
            <p:cNvSpPr/>
            <p:nvPr/>
          </p:nvSpPr>
          <p:spPr>
            <a:xfrm>
              <a:off x="8084017" y="3343323"/>
              <a:ext cx="169419" cy="579861"/>
            </a:xfrm>
            <a:prstGeom prst="rect">
              <a:avLst/>
            </a:prstGeom>
            <a:solidFill>
              <a:srgbClr val="F6D5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3" name="Group 72">
            <a:extLst>
              <a:ext uri="{FF2B5EF4-FFF2-40B4-BE49-F238E27FC236}">
                <a16:creationId xmlns:a16="http://schemas.microsoft.com/office/drawing/2014/main" id="{508515F3-3905-735E-7F4B-CF5429D173EB}"/>
              </a:ext>
            </a:extLst>
          </p:cNvPr>
          <p:cNvGrpSpPr/>
          <p:nvPr/>
        </p:nvGrpSpPr>
        <p:grpSpPr>
          <a:xfrm>
            <a:off x="4855400" y="3459656"/>
            <a:ext cx="6604000" cy="1473144"/>
            <a:chOff x="2813961" y="3712032"/>
            <a:chExt cx="6604000" cy="1473144"/>
          </a:xfrm>
          <a:effectLst>
            <a:outerShdw blurRad="50800" dist="38100" dir="5400000" algn="t" rotWithShape="0">
              <a:prstClr val="black">
                <a:alpha val="40000"/>
              </a:prstClr>
            </a:outerShdw>
          </a:effectLst>
        </p:grpSpPr>
        <p:grpSp>
          <p:nvGrpSpPr>
            <p:cNvPr id="74" name="Group 73">
              <a:extLst>
                <a:ext uri="{FF2B5EF4-FFF2-40B4-BE49-F238E27FC236}">
                  <a16:creationId xmlns:a16="http://schemas.microsoft.com/office/drawing/2014/main" id="{51C6A587-A5D7-2AB1-2BE6-910EC560D349}"/>
                </a:ext>
              </a:extLst>
            </p:cNvPr>
            <p:cNvGrpSpPr/>
            <p:nvPr/>
          </p:nvGrpSpPr>
          <p:grpSpPr>
            <a:xfrm>
              <a:off x="2813961" y="3712032"/>
              <a:ext cx="6604000" cy="1262743"/>
              <a:chOff x="3062514" y="2166257"/>
              <a:chExt cx="6604000" cy="1262743"/>
            </a:xfrm>
          </p:grpSpPr>
          <p:sp>
            <p:nvSpPr>
              <p:cNvPr id="81" name="Rectangle: Rounded Corners 80">
                <a:extLst>
                  <a:ext uri="{FF2B5EF4-FFF2-40B4-BE49-F238E27FC236}">
                    <a16:creationId xmlns:a16="http://schemas.microsoft.com/office/drawing/2014/main" id="{BA12B76A-6060-CD89-52A7-7D7E1D3998A4}"/>
                  </a:ext>
                </a:extLst>
              </p:cNvPr>
              <p:cNvSpPr/>
              <p:nvPr/>
            </p:nvSpPr>
            <p:spPr>
              <a:xfrm>
                <a:off x="3062514" y="2369457"/>
                <a:ext cx="5646057" cy="856343"/>
              </a:xfrm>
              <a:prstGeom prst="roundRect">
                <a:avLst>
                  <a:gd name="adj" fmla="val 50000"/>
                </a:avLst>
              </a:prstGeom>
              <a:solidFill>
                <a:srgbClr val="8EB7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a:extLst>
                  <a:ext uri="{FF2B5EF4-FFF2-40B4-BE49-F238E27FC236}">
                    <a16:creationId xmlns:a16="http://schemas.microsoft.com/office/drawing/2014/main" id="{8DAE5FE8-3C79-B951-B1D5-F135EE639C1E}"/>
                  </a:ext>
                </a:extLst>
              </p:cNvPr>
              <p:cNvSpPr/>
              <p:nvPr/>
            </p:nvSpPr>
            <p:spPr>
              <a:xfrm>
                <a:off x="3889827" y="2369457"/>
                <a:ext cx="856343" cy="8563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Rounded Corners 82">
                <a:extLst>
                  <a:ext uri="{FF2B5EF4-FFF2-40B4-BE49-F238E27FC236}">
                    <a16:creationId xmlns:a16="http://schemas.microsoft.com/office/drawing/2014/main" id="{BA2B623A-1169-F1A8-54C1-F6DEB8049B2E}"/>
                  </a:ext>
                </a:extLst>
              </p:cNvPr>
              <p:cNvSpPr/>
              <p:nvPr/>
            </p:nvSpPr>
            <p:spPr>
              <a:xfrm>
                <a:off x="4007758" y="2369457"/>
                <a:ext cx="5658756" cy="856343"/>
              </a:xfrm>
              <a:prstGeom prst="roundRect">
                <a:avLst>
                  <a:gd name="adj" fmla="val 50000"/>
                </a:avLst>
              </a:prstGeom>
              <a:solidFill>
                <a:srgbClr val="8EB73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Rounded Corners 83">
                <a:extLst>
                  <a:ext uri="{FF2B5EF4-FFF2-40B4-BE49-F238E27FC236}">
                    <a16:creationId xmlns:a16="http://schemas.microsoft.com/office/drawing/2014/main" id="{6E61C359-C5E2-3A58-5F07-C5CC989B6814}"/>
                  </a:ext>
                </a:extLst>
              </p:cNvPr>
              <p:cNvSpPr/>
              <p:nvPr/>
            </p:nvSpPr>
            <p:spPr>
              <a:xfrm>
                <a:off x="3701146" y="2369457"/>
                <a:ext cx="5366658" cy="856343"/>
              </a:xfrm>
              <a:prstGeom prst="roundRect">
                <a:avLst>
                  <a:gd name="adj" fmla="val 50000"/>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Oval 84">
                <a:extLst>
                  <a:ext uri="{FF2B5EF4-FFF2-40B4-BE49-F238E27FC236}">
                    <a16:creationId xmlns:a16="http://schemas.microsoft.com/office/drawing/2014/main" id="{F0E53A16-C2A4-A294-A45A-00A2F1A41BE3}"/>
                  </a:ext>
                </a:extLst>
              </p:cNvPr>
              <p:cNvSpPr/>
              <p:nvPr/>
            </p:nvSpPr>
            <p:spPr>
              <a:xfrm>
                <a:off x="3701142" y="2166257"/>
                <a:ext cx="1233715" cy="12627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6" name="Oval 85">
                <a:extLst>
                  <a:ext uri="{FF2B5EF4-FFF2-40B4-BE49-F238E27FC236}">
                    <a16:creationId xmlns:a16="http://schemas.microsoft.com/office/drawing/2014/main" id="{51B9B829-8DB6-81DF-257B-23051459C6E6}"/>
                  </a:ext>
                </a:extLst>
              </p:cNvPr>
              <p:cNvSpPr/>
              <p:nvPr/>
            </p:nvSpPr>
            <p:spPr>
              <a:xfrm>
                <a:off x="3795483" y="2267856"/>
                <a:ext cx="1045030" cy="1059544"/>
              </a:xfrm>
              <a:prstGeom prst="ellipse">
                <a:avLst/>
              </a:prstGeom>
              <a:solidFill>
                <a:srgbClr val="8EB7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5" name="TextBox 74">
              <a:extLst>
                <a:ext uri="{FF2B5EF4-FFF2-40B4-BE49-F238E27FC236}">
                  <a16:creationId xmlns:a16="http://schemas.microsoft.com/office/drawing/2014/main" id="{793CFBFD-E701-02C7-52D0-023BF293F319}"/>
                </a:ext>
              </a:extLst>
            </p:cNvPr>
            <p:cNvSpPr txBox="1"/>
            <p:nvPr/>
          </p:nvSpPr>
          <p:spPr>
            <a:xfrm>
              <a:off x="3588669" y="3915231"/>
              <a:ext cx="1233715" cy="830997"/>
            </a:xfrm>
            <a:prstGeom prst="rect">
              <a:avLst/>
            </a:prstGeom>
            <a:noFill/>
          </p:spPr>
          <p:txBody>
            <a:bodyPr wrap="square" rtlCol="0">
              <a:spAutoFit/>
            </a:bodyPr>
            <a:lstStyle/>
            <a:p>
              <a:r>
                <a:rPr lang="en-GB" sz="4800" b="1" dirty="0">
                  <a:solidFill>
                    <a:schemeClr val="bg1"/>
                  </a:solidFill>
                  <a:latin typeface="Mark Pro" panose="020B0504020201010104" pitchFamily="34" charset="0"/>
                </a:rPr>
                <a:t>03</a:t>
              </a:r>
            </a:p>
          </p:txBody>
        </p:sp>
        <p:sp>
          <p:nvSpPr>
            <p:cNvPr id="76" name="TextBox 75">
              <a:extLst>
                <a:ext uri="{FF2B5EF4-FFF2-40B4-BE49-F238E27FC236}">
                  <a16:creationId xmlns:a16="http://schemas.microsoft.com/office/drawing/2014/main" id="{6CEB37C6-8942-40C0-1384-848C44442107}"/>
                </a:ext>
              </a:extLst>
            </p:cNvPr>
            <p:cNvSpPr txBox="1"/>
            <p:nvPr/>
          </p:nvSpPr>
          <p:spPr>
            <a:xfrm>
              <a:off x="7691675" y="3940578"/>
              <a:ext cx="1233715" cy="830997"/>
            </a:xfrm>
            <a:prstGeom prst="rect">
              <a:avLst/>
            </a:prstGeom>
            <a:noFill/>
          </p:spPr>
          <p:txBody>
            <a:bodyPr wrap="square" rtlCol="0">
              <a:spAutoFit/>
            </a:bodyPr>
            <a:lstStyle/>
            <a:p>
              <a:r>
                <a:rPr lang="en-GB" sz="4800" b="1" dirty="0">
                  <a:solidFill>
                    <a:schemeClr val="bg1"/>
                  </a:solidFill>
                  <a:latin typeface="Mark Pro" panose="020B0504020201010104" pitchFamily="34" charset="0"/>
                </a:rPr>
                <a:t>02</a:t>
              </a:r>
            </a:p>
          </p:txBody>
        </p:sp>
        <p:grpSp>
          <p:nvGrpSpPr>
            <p:cNvPr id="77" name="Group 76">
              <a:extLst>
                <a:ext uri="{FF2B5EF4-FFF2-40B4-BE49-F238E27FC236}">
                  <a16:creationId xmlns:a16="http://schemas.microsoft.com/office/drawing/2014/main" id="{08426EAF-4A79-2380-51FE-FEC81258280E}"/>
                </a:ext>
              </a:extLst>
            </p:cNvPr>
            <p:cNvGrpSpPr/>
            <p:nvPr/>
          </p:nvGrpSpPr>
          <p:grpSpPr>
            <a:xfrm>
              <a:off x="4214372" y="3907987"/>
              <a:ext cx="4477658" cy="588751"/>
              <a:chOff x="4400338" y="1741578"/>
              <a:chExt cx="4477658" cy="588751"/>
            </a:xfrm>
          </p:grpSpPr>
          <p:sp>
            <p:nvSpPr>
              <p:cNvPr id="79" name="TextBox 78">
                <a:extLst>
                  <a:ext uri="{FF2B5EF4-FFF2-40B4-BE49-F238E27FC236}">
                    <a16:creationId xmlns:a16="http://schemas.microsoft.com/office/drawing/2014/main" id="{4672FDB7-B003-B6E8-B4CC-04D0A8976438}"/>
                  </a:ext>
                </a:extLst>
              </p:cNvPr>
              <p:cNvSpPr txBox="1"/>
              <p:nvPr/>
            </p:nvSpPr>
            <p:spPr>
              <a:xfrm>
                <a:off x="4400338" y="1741578"/>
                <a:ext cx="4477658" cy="338554"/>
              </a:xfrm>
              <a:prstGeom prst="rect">
                <a:avLst/>
              </a:prstGeom>
              <a:noFill/>
            </p:spPr>
            <p:txBody>
              <a:bodyPr wrap="square" rtlCol="0">
                <a:spAutoFit/>
              </a:bodyPr>
              <a:lstStyle/>
              <a:p>
                <a:pPr algn="ctr"/>
                <a:r>
                  <a:rPr lang="en-GB" sz="1600" b="1" dirty="0">
                    <a:solidFill>
                      <a:srgbClr val="8EB73C"/>
                    </a:solidFill>
                    <a:latin typeface="Mark Pro" panose="020B0504020201010104" pitchFamily="34" charset="0"/>
                  </a:rPr>
                  <a:t>On-site Presence</a:t>
                </a:r>
              </a:p>
            </p:txBody>
          </p:sp>
          <p:sp>
            <p:nvSpPr>
              <p:cNvPr id="80" name="TextBox 79">
                <a:extLst>
                  <a:ext uri="{FF2B5EF4-FFF2-40B4-BE49-F238E27FC236}">
                    <a16:creationId xmlns:a16="http://schemas.microsoft.com/office/drawing/2014/main" id="{E9FF213A-77B9-B802-9B6F-E50A81A3C8A4}"/>
                  </a:ext>
                </a:extLst>
              </p:cNvPr>
              <p:cNvSpPr txBox="1"/>
              <p:nvPr/>
            </p:nvSpPr>
            <p:spPr>
              <a:xfrm>
                <a:off x="4467677" y="2068719"/>
                <a:ext cx="4288976" cy="261610"/>
              </a:xfrm>
              <a:prstGeom prst="rect">
                <a:avLst/>
              </a:prstGeom>
              <a:noFill/>
            </p:spPr>
            <p:txBody>
              <a:bodyPr wrap="square" rtlCol="0">
                <a:spAutoFit/>
              </a:bodyPr>
              <a:lstStyle/>
              <a:p>
                <a:pPr algn="ctr"/>
                <a:r>
                  <a:rPr lang="en-US" sz="1100" dirty="0">
                    <a:solidFill>
                      <a:schemeClr val="bg1">
                        <a:lumMod val="50000"/>
                      </a:schemeClr>
                    </a:solidFill>
                    <a:latin typeface="Mark Pro" panose="020B0504020201010104" pitchFamily="34" charset="0"/>
                  </a:rPr>
                  <a:t>Increase face-to-face contact</a:t>
                </a:r>
                <a:endParaRPr lang="en-GB" sz="1100" dirty="0">
                  <a:solidFill>
                    <a:schemeClr val="bg1">
                      <a:lumMod val="50000"/>
                    </a:schemeClr>
                  </a:solidFill>
                  <a:latin typeface="Mark Pro" panose="020B0504020201010104" pitchFamily="34" charset="0"/>
                </a:endParaRPr>
              </a:p>
            </p:txBody>
          </p:sp>
        </p:grpSp>
        <p:sp>
          <p:nvSpPr>
            <p:cNvPr id="78" name="Rectangle 77">
              <a:extLst>
                <a:ext uri="{FF2B5EF4-FFF2-40B4-BE49-F238E27FC236}">
                  <a16:creationId xmlns:a16="http://schemas.microsoft.com/office/drawing/2014/main" id="{2389C5B1-BA11-486B-F2A5-3E669D424D11}"/>
                </a:ext>
              </a:extLst>
            </p:cNvPr>
            <p:cNvSpPr/>
            <p:nvPr/>
          </p:nvSpPr>
          <p:spPr>
            <a:xfrm>
              <a:off x="4013206" y="4605315"/>
              <a:ext cx="169419" cy="579861"/>
            </a:xfrm>
            <a:prstGeom prst="rect">
              <a:avLst/>
            </a:prstGeom>
            <a:solidFill>
              <a:srgbClr val="8EB7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 name="Group 2">
            <a:extLst>
              <a:ext uri="{FF2B5EF4-FFF2-40B4-BE49-F238E27FC236}">
                <a16:creationId xmlns:a16="http://schemas.microsoft.com/office/drawing/2014/main" id="{B3BC63E9-BBF3-5E22-D4E9-388DFA7874C9}"/>
              </a:ext>
            </a:extLst>
          </p:cNvPr>
          <p:cNvGrpSpPr/>
          <p:nvPr/>
        </p:nvGrpSpPr>
        <p:grpSpPr>
          <a:xfrm>
            <a:off x="4928879" y="4722399"/>
            <a:ext cx="6604000" cy="1262743"/>
            <a:chOff x="2887440" y="4974775"/>
            <a:chExt cx="6604000" cy="1262743"/>
          </a:xfrm>
          <a:effectLst>
            <a:outerShdw blurRad="50800" dist="38100" dir="5400000" algn="t" rotWithShape="0">
              <a:prstClr val="black">
                <a:alpha val="40000"/>
              </a:prstClr>
            </a:outerShdw>
          </a:effectLst>
        </p:grpSpPr>
        <p:grpSp>
          <p:nvGrpSpPr>
            <p:cNvPr id="4" name="Group 3">
              <a:extLst>
                <a:ext uri="{FF2B5EF4-FFF2-40B4-BE49-F238E27FC236}">
                  <a16:creationId xmlns:a16="http://schemas.microsoft.com/office/drawing/2014/main" id="{7ED8CB3B-BFA5-AAB6-D975-8B1BF3ACDFEE}"/>
                </a:ext>
              </a:extLst>
            </p:cNvPr>
            <p:cNvGrpSpPr/>
            <p:nvPr/>
          </p:nvGrpSpPr>
          <p:grpSpPr>
            <a:xfrm rot="10800000">
              <a:off x="2887440" y="4974775"/>
              <a:ext cx="6604000" cy="1262743"/>
              <a:chOff x="3062514" y="2166257"/>
              <a:chExt cx="6604000" cy="1262743"/>
            </a:xfrm>
          </p:grpSpPr>
          <p:sp>
            <p:nvSpPr>
              <p:cNvPr id="13" name="Rectangle: Rounded Corners 12">
                <a:extLst>
                  <a:ext uri="{FF2B5EF4-FFF2-40B4-BE49-F238E27FC236}">
                    <a16:creationId xmlns:a16="http://schemas.microsoft.com/office/drawing/2014/main" id="{9A9FC913-CDF7-4632-D2B7-D7EF3EC70ED2}"/>
                  </a:ext>
                </a:extLst>
              </p:cNvPr>
              <p:cNvSpPr/>
              <p:nvPr/>
            </p:nvSpPr>
            <p:spPr>
              <a:xfrm>
                <a:off x="3062514" y="2369457"/>
                <a:ext cx="5646057" cy="856343"/>
              </a:xfrm>
              <a:prstGeom prst="roundRect">
                <a:avLst>
                  <a:gd name="adj" fmla="val 50000"/>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4FAB8E40-822D-B0DA-BD6B-D19858ACF011}"/>
                  </a:ext>
                </a:extLst>
              </p:cNvPr>
              <p:cNvSpPr/>
              <p:nvPr/>
            </p:nvSpPr>
            <p:spPr>
              <a:xfrm>
                <a:off x="3889827" y="2369457"/>
                <a:ext cx="856343" cy="8563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C8B8813D-35D5-5698-0FC1-FDA8D72F9499}"/>
                  </a:ext>
                </a:extLst>
              </p:cNvPr>
              <p:cNvSpPr/>
              <p:nvPr/>
            </p:nvSpPr>
            <p:spPr>
              <a:xfrm>
                <a:off x="4007758" y="2369457"/>
                <a:ext cx="5658756" cy="856343"/>
              </a:xfrm>
              <a:prstGeom prst="roundRect">
                <a:avLst>
                  <a:gd name="adj" fmla="val 50000"/>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49E41AA2-6D80-64F7-A0E2-B5A8399F44A7}"/>
                  </a:ext>
                </a:extLst>
              </p:cNvPr>
              <p:cNvSpPr/>
              <p:nvPr/>
            </p:nvSpPr>
            <p:spPr>
              <a:xfrm>
                <a:off x="3701146" y="2369457"/>
                <a:ext cx="5366658" cy="856343"/>
              </a:xfrm>
              <a:prstGeom prst="roundRect">
                <a:avLst>
                  <a:gd name="adj" fmla="val 50000"/>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800001E1-46FA-83C7-AE3C-2C1D878CB97F}"/>
                  </a:ext>
                </a:extLst>
              </p:cNvPr>
              <p:cNvSpPr/>
              <p:nvPr/>
            </p:nvSpPr>
            <p:spPr>
              <a:xfrm>
                <a:off x="3701142" y="2166257"/>
                <a:ext cx="1233715" cy="12627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Oval 24">
                <a:extLst>
                  <a:ext uri="{FF2B5EF4-FFF2-40B4-BE49-F238E27FC236}">
                    <a16:creationId xmlns:a16="http://schemas.microsoft.com/office/drawing/2014/main" id="{5D0E0E14-28E8-3C45-EE7C-C66EDE5B0BC4}"/>
                  </a:ext>
                </a:extLst>
              </p:cNvPr>
              <p:cNvSpPr/>
              <p:nvPr/>
            </p:nvSpPr>
            <p:spPr>
              <a:xfrm>
                <a:off x="3795483" y="2267856"/>
                <a:ext cx="1045030" cy="1059544"/>
              </a:xfrm>
              <a:prstGeom prst="ellipse">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TextBox 5">
              <a:extLst>
                <a:ext uri="{FF2B5EF4-FFF2-40B4-BE49-F238E27FC236}">
                  <a16:creationId xmlns:a16="http://schemas.microsoft.com/office/drawing/2014/main" id="{BFC2E469-4AA7-896E-A48B-BC6682109F1F}"/>
                </a:ext>
              </a:extLst>
            </p:cNvPr>
            <p:cNvSpPr txBox="1"/>
            <p:nvPr/>
          </p:nvSpPr>
          <p:spPr>
            <a:xfrm>
              <a:off x="7773315" y="5185176"/>
              <a:ext cx="1233715" cy="830997"/>
            </a:xfrm>
            <a:prstGeom prst="rect">
              <a:avLst/>
            </a:prstGeom>
            <a:noFill/>
          </p:spPr>
          <p:txBody>
            <a:bodyPr wrap="square" rtlCol="0">
              <a:spAutoFit/>
            </a:bodyPr>
            <a:lstStyle/>
            <a:p>
              <a:r>
                <a:rPr lang="en-GB" sz="4800" b="1" dirty="0">
                  <a:solidFill>
                    <a:schemeClr val="bg1"/>
                  </a:solidFill>
                  <a:latin typeface="Mark Pro" panose="020B0504020201010104" pitchFamily="34" charset="0"/>
                </a:rPr>
                <a:t>04</a:t>
              </a:r>
            </a:p>
          </p:txBody>
        </p:sp>
        <p:grpSp>
          <p:nvGrpSpPr>
            <p:cNvPr id="7" name="Group 6">
              <a:extLst>
                <a:ext uri="{FF2B5EF4-FFF2-40B4-BE49-F238E27FC236}">
                  <a16:creationId xmlns:a16="http://schemas.microsoft.com/office/drawing/2014/main" id="{B3FB114A-C36A-A372-E903-27B21DA6568C}"/>
                </a:ext>
              </a:extLst>
            </p:cNvPr>
            <p:cNvGrpSpPr/>
            <p:nvPr/>
          </p:nvGrpSpPr>
          <p:grpSpPr>
            <a:xfrm>
              <a:off x="3599552" y="5148997"/>
              <a:ext cx="4048579" cy="710437"/>
              <a:chOff x="4615548" y="1710387"/>
              <a:chExt cx="4048579" cy="710437"/>
            </a:xfrm>
          </p:grpSpPr>
          <p:sp>
            <p:nvSpPr>
              <p:cNvPr id="9" name="TextBox 8">
                <a:extLst>
                  <a:ext uri="{FF2B5EF4-FFF2-40B4-BE49-F238E27FC236}">
                    <a16:creationId xmlns:a16="http://schemas.microsoft.com/office/drawing/2014/main" id="{F0235269-03F6-CE32-AF7C-A91C7FB42D89}"/>
                  </a:ext>
                </a:extLst>
              </p:cNvPr>
              <p:cNvSpPr txBox="1"/>
              <p:nvPr/>
            </p:nvSpPr>
            <p:spPr>
              <a:xfrm>
                <a:off x="5101758" y="1710387"/>
                <a:ext cx="3373682" cy="338554"/>
              </a:xfrm>
              <a:prstGeom prst="rect">
                <a:avLst/>
              </a:prstGeom>
              <a:noFill/>
            </p:spPr>
            <p:txBody>
              <a:bodyPr wrap="square" rtlCol="0">
                <a:spAutoFit/>
              </a:bodyPr>
              <a:lstStyle/>
              <a:p>
                <a:pPr algn="ctr"/>
                <a:r>
                  <a:rPr lang="en-GB" sz="1600" b="1" dirty="0">
                    <a:solidFill>
                      <a:srgbClr val="00205B"/>
                    </a:solidFill>
                    <a:latin typeface="Mark Pro" panose="020B0504020201010104" pitchFamily="34" charset="0"/>
                  </a:rPr>
                  <a:t>Communications</a:t>
                </a:r>
              </a:p>
            </p:txBody>
          </p:sp>
          <p:sp>
            <p:nvSpPr>
              <p:cNvPr id="11" name="TextBox 10">
                <a:extLst>
                  <a:ext uri="{FF2B5EF4-FFF2-40B4-BE49-F238E27FC236}">
                    <a16:creationId xmlns:a16="http://schemas.microsoft.com/office/drawing/2014/main" id="{43CEE8E9-FF4A-047B-AB49-5DEC473FE415}"/>
                  </a:ext>
                </a:extLst>
              </p:cNvPr>
              <p:cNvSpPr txBox="1"/>
              <p:nvPr/>
            </p:nvSpPr>
            <p:spPr>
              <a:xfrm>
                <a:off x="4615548" y="1989937"/>
                <a:ext cx="4048579" cy="430887"/>
              </a:xfrm>
              <a:prstGeom prst="rect">
                <a:avLst/>
              </a:prstGeom>
              <a:noFill/>
            </p:spPr>
            <p:txBody>
              <a:bodyPr wrap="square" rtlCol="0">
                <a:spAutoFit/>
              </a:bodyPr>
              <a:lstStyle/>
              <a:p>
                <a:pPr algn="ctr"/>
                <a:r>
                  <a:rPr lang="en-GB" sz="1100" dirty="0">
                    <a:solidFill>
                      <a:schemeClr val="bg1">
                        <a:lumMod val="50000"/>
                      </a:schemeClr>
                    </a:solidFill>
                    <a:latin typeface="Mark Pro" panose="020B0504020201010104" pitchFamily="34" charset="0"/>
                  </a:rPr>
                  <a:t>Clearly convey the full scope of benefits that members want</a:t>
                </a:r>
              </a:p>
            </p:txBody>
          </p:sp>
        </p:grpSp>
      </p:grpSp>
      <p:sp>
        <p:nvSpPr>
          <p:cNvPr id="10" name="TextBox 9">
            <a:extLst>
              <a:ext uri="{FF2B5EF4-FFF2-40B4-BE49-F238E27FC236}">
                <a16:creationId xmlns:a16="http://schemas.microsoft.com/office/drawing/2014/main" id="{5496E9A1-2068-A58D-1FB9-0BFD93447E49}"/>
              </a:ext>
            </a:extLst>
          </p:cNvPr>
          <p:cNvSpPr txBox="1"/>
          <p:nvPr/>
        </p:nvSpPr>
        <p:spPr>
          <a:xfrm>
            <a:off x="991161" y="2974579"/>
            <a:ext cx="6204096" cy="954107"/>
          </a:xfrm>
          <a:prstGeom prst="rect">
            <a:avLst/>
          </a:prstGeom>
          <a:noFill/>
        </p:spPr>
        <p:txBody>
          <a:bodyPr wrap="square">
            <a:spAutoFit/>
          </a:bodyPr>
          <a:lstStyle/>
          <a:p>
            <a:r>
              <a:rPr lang="en-GB" sz="2800" b="1" dirty="0">
                <a:solidFill>
                  <a:srgbClr val="009DE0"/>
                </a:solidFill>
                <a:latin typeface="MarkPro-Black" panose="020B0A04020101010102" pitchFamily="34" charset="0"/>
              </a:rPr>
              <a:t>What must SNIPEF </a:t>
            </a:r>
          </a:p>
          <a:p>
            <a:r>
              <a:rPr lang="en-GB" sz="2800" b="1" dirty="0">
                <a:solidFill>
                  <a:srgbClr val="009DE0"/>
                </a:solidFill>
                <a:latin typeface="MarkPro-Black" panose="020B0A04020101010102" pitchFamily="34" charset="0"/>
              </a:rPr>
              <a:t>improve?</a:t>
            </a:r>
          </a:p>
        </p:txBody>
      </p:sp>
      <p:sp>
        <p:nvSpPr>
          <p:cNvPr id="23" name="Rectangle 22">
            <a:extLst>
              <a:ext uri="{FF2B5EF4-FFF2-40B4-BE49-F238E27FC236}">
                <a16:creationId xmlns:a16="http://schemas.microsoft.com/office/drawing/2014/main" id="{61AEE351-72DA-EA84-D72B-290C549F117A}"/>
              </a:ext>
            </a:extLst>
          </p:cNvPr>
          <p:cNvSpPr/>
          <p:nvPr/>
        </p:nvSpPr>
        <p:spPr>
          <a:xfrm>
            <a:off x="28088" y="0"/>
            <a:ext cx="648000" cy="6888908"/>
          </a:xfrm>
          <a:prstGeom prst="rect">
            <a:avLst/>
          </a:prstGeom>
          <a:solidFill>
            <a:srgbClr val="8CC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388622CC-CC88-9FE0-F01B-F0C668941A00}"/>
              </a:ext>
            </a:extLst>
          </p:cNvPr>
          <p:cNvSpPr txBox="1"/>
          <p:nvPr/>
        </p:nvSpPr>
        <p:spPr>
          <a:xfrm rot="16200000">
            <a:off x="-810397" y="3182844"/>
            <a:ext cx="2257349" cy="523220"/>
          </a:xfrm>
          <a:prstGeom prst="rect">
            <a:avLst/>
          </a:prstGeom>
          <a:noFill/>
        </p:spPr>
        <p:txBody>
          <a:bodyPr wrap="none" rtlCol="0">
            <a:spAutoFit/>
          </a:bodyPr>
          <a:lstStyle/>
          <a:p>
            <a:r>
              <a:rPr lang="en-GB" sz="2800" b="1" dirty="0">
                <a:solidFill>
                  <a:schemeClr val="bg1"/>
                </a:solidFill>
                <a:latin typeface="Mark Pro" panose="020B0504020201010104" pitchFamily="34" charset="0"/>
              </a:rPr>
              <a:t>Conclusions</a:t>
            </a:r>
          </a:p>
        </p:txBody>
      </p:sp>
      <p:pic>
        <p:nvPicPr>
          <p:cNvPr id="28" name="Picture 27" descr="A blue and black logo&#10;&#10;Description automatically generated">
            <a:extLst>
              <a:ext uri="{FF2B5EF4-FFF2-40B4-BE49-F238E27FC236}">
                <a16:creationId xmlns:a16="http://schemas.microsoft.com/office/drawing/2014/main" id="{94463C14-649E-6B56-A8E1-DA4E06A88F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7045" y="6038331"/>
            <a:ext cx="2237423" cy="604605"/>
          </a:xfrm>
          <a:prstGeom prst="rect">
            <a:avLst/>
          </a:prstGeom>
        </p:spPr>
      </p:pic>
    </p:spTree>
    <p:extLst>
      <p:ext uri="{BB962C8B-B14F-4D97-AF65-F5344CB8AC3E}">
        <p14:creationId xmlns:p14="http://schemas.microsoft.com/office/powerpoint/2010/main" val="33541754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D819B5CE-5C17-FFBA-C55D-3EC26136A699}"/>
              </a:ext>
            </a:extLst>
          </p:cNvPr>
          <p:cNvSpPr/>
          <p:nvPr/>
        </p:nvSpPr>
        <p:spPr>
          <a:xfrm rot="16200000">
            <a:off x="2795775" y="-2674127"/>
            <a:ext cx="6858000" cy="122276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Freeform: Shape 21">
            <a:extLst>
              <a:ext uri="{FF2B5EF4-FFF2-40B4-BE49-F238E27FC236}">
                <a16:creationId xmlns:a16="http://schemas.microsoft.com/office/drawing/2014/main" id="{2CC81265-FD2F-D687-9182-3943C580CAAD}"/>
              </a:ext>
            </a:extLst>
          </p:cNvPr>
          <p:cNvSpPr/>
          <p:nvPr/>
        </p:nvSpPr>
        <p:spPr>
          <a:xfrm>
            <a:off x="3712066" y="1080654"/>
            <a:ext cx="1980000" cy="1980000"/>
          </a:xfrm>
          <a:custGeom>
            <a:avLst/>
            <a:gdLst/>
            <a:ahLst/>
            <a:cxnLst/>
            <a:rect l="l" t="t" r="r" b="b"/>
            <a:pathLst>
              <a:path w="1980000" h="1980000">
                <a:moveTo>
                  <a:pt x="1925" y="951888"/>
                </a:moveTo>
                <a:lnTo>
                  <a:pt x="1925" y="1028112"/>
                </a:lnTo>
                <a:lnTo>
                  <a:pt x="0" y="990000"/>
                </a:lnTo>
                <a:close/>
                <a:moveTo>
                  <a:pt x="990000" y="0"/>
                </a:moveTo>
                <a:cubicBezTo>
                  <a:pt x="1536762" y="0"/>
                  <a:pt x="1980000" y="443238"/>
                  <a:pt x="1980000" y="990000"/>
                </a:cubicBezTo>
                <a:cubicBezTo>
                  <a:pt x="1980000" y="1536762"/>
                  <a:pt x="1536762" y="1980000"/>
                  <a:pt x="990000" y="1980000"/>
                </a:cubicBezTo>
                <a:cubicBezTo>
                  <a:pt x="716619" y="1980000"/>
                  <a:pt x="469119" y="1869191"/>
                  <a:pt x="289964" y="1690036"/>
                </a:cubicBezTo>
                <a:lnTo>
                  <a:pt x="280294" y="1678315"/>
                </a:lnTo>
                <a:lnTo>
                  <a:pt x="280294" y="301685"/>
                </a:lnTo>
                <a:lnTo>
                  <a:pt x="289964" y="289964"/>
                </a:lnTo>
                <a:cubicBezTo>
                  <a:pt x="469119" y="110810"/>
                  <a:pt x="716619" y="0"/>
                  <a:pt x="990000" y="0"/>
                </a:cubicBezTo>
                <a:close/>
              </a:path>
            </a:pathLst>
          </a:custGeom>
          <a:solidFill>
            <a:srgbClr val="8EB73C"/>
          </a:solid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5" name="Freeform: Shape 24">
            <a:extLst>
              <a:ext uri="{FF2B5EF4-FFF2-40B4-BE49-F238E27FC236}">
                <a16:creationId xmlns:a16="http://schemas.microsoft.com/office/drawing/2014/main" id="{6F5EE64E-9A40-CC9F-20C4-999CC1FD0C80}"/>
              </a:ext>
            </a:extLst>
          </p:cNvPr>
          <p:cNvSpPr/>
          <p:nvPr/>
        </p:nvSpPr>
        <p:spPr>
          <a:xfrm>
            <a:off x="7366106" y="1099704"/>
            <a:ext cx="1964510" cy="1980000"/>
          </a:xfrm>
          <a:custGeom>
            <a:avLst/>
            <a:gdLst/>
            <a:ahLst/>
            <a:cxnLst/>
            <a:rect l="l" t="t" r="r" b="b"/>
            <a:pathLst>
              <a:path w="1964510" h="1980000">
                <a:moveTo>
                  <a:pt x="974510" y="0"/>
                </a:moveTo>
                <a:cubicBezTo>
                  <a:pt x="1521272" y="0"/>
                  <a:pt x="1964510" y="443238"/>
                  <a:pt x="1964510" y="990000"/>
                </a:cubicBezTo>
                <a:cubicBezTo>
                  <a:pt x="1964510" y="1536762"/>
                  <a:pt x="1521272" y="1980000"/>
                  <a:pt x="974510" y="1980000"/>
                </a:cubicBezTo>
                <a:cubicBezTo>
                  <a:pt x="701129" y="1980000"/>
                  <a:pt x="453629" y="1869191"/>
                  <a:pt x="274475" y="1690036"/>
                </a:cubicBezTo>
                <a:lnTo>
                  <a:pt x="271175" y="1686037"/>
                </a:lnTo>
                <a:lnTo>
                  <a:pt x="271175" y="1450994"/>
                </a:lnTo>
                <a:lnTo>
                  <a:pt x="103366" y="1450994"/>
                </a:lnTo>
                <a:lnTo>
                  <a:pt x="62309" y="1375353"/>
                </a:lnTo>
                <a:cubicBezTo>
                  <a:pt x="37261" y="1316132"/>
                  <a:pt x="17811" y="1253966"/>
                  <a:pt x="4624" y="1189520"/>
                </a:cubicBezTo>
                <a:lnTo>
                  <a:pt x="0" y="1159227"/>
                </a:lnTo>
                <a:lnTo>
                  <a:pt x="3084" y="1156341"/>
                </a:lnTo>
                <a:cubicBezTo>
                  <a:pt x="58807" y="1102971"/>
                  <a:pt x="99300" y="1060187"/>
                  <a:pt x="124561" y="1027992"/>
                </a:cubicBezTo>
                <a:cubicBezTo>
                  <a:pt x="175414" y="963270"/>
                  <a:pt x="212563" y="901355"/>
                  <a:pt x="236008" y="842247"/>
                </a:cubicBezTo>
                <a:cubicBezTo>
                  <a:pt x="259453" y="783139"/>
                  <a:pt x="271175" y="720894"/>
                  <a:pt x="271175" y="655512"/>
                </a:cubicBezTo>
                <a:cubicBezTo>
                  <a:pt x="271175" y="569327"/>
                  <a:pt x="248143" y="493729"/>
                  <a:pt x="202079" y="428718"/>
                </a:cubicBezTo>
                <a:lnTo>
                  <a:pt x="180428" y="403950"/>
                </a:lnTo>
                <a:lnTo>
                  <a:pt x="274475" y="289964"/>
                </a:lnTo>
                <a:cubicBezTo>
                  <a:pt x="453629" y="110810"/>
                  <a:pt x="701129" y="0"/>
                  <a:pt x="974510" y="0"/>
                </a:cubicBezTo>
                <a:close/>
              </a:path>
            </a:pathLst>
          </a:custGeom>
          <a:solidFill>
            <a:srgbClr val="009DE0"/>
          </a:solid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8" name="Freeform: Shape 27">
            <a:extLst>
              <a:ext uri="{FF2B5EF4-FFF2-40B4-BE49-F238E27FC236}">
                <a16:creationId xmlns:a16="http://schemas.microsoft.com/office/drawing/2014/main" id="{1D034859-CDC1-FA3F-C62E-96F738F4E8FF}"/>
              </a:ext>
            </a:extLst>
          </p:cNvPr>
          <p:cNvSpPr/>
          <p:nvPr/>
        </p:nvSpPr>
        <p:spPr>
          <a:xfrm>
            <a:off x="3896585" y="3959161"/>
            <a:ext cx="1976755" cy="1980000"/>
          </a:xfrm>
          <a:custGeom>
            <a:avLst/>
            <a:gdLst/>
            <a:ahLst/>
            <a:cxnLst/>
            <a:rect l="l" t="t" r="r" b="b"/>
            <a:pathLst>
              <a:path w="1976755" h="1980000">
                <a:moveTo>
                  <a:pt x="0" y="1054249"/>
                </a:moveTo>
                <a:lnTo>
                  <a:pt x="24381" y="1068483"/>
                </a:lnTo>
                <a:cubicBezTo>
                  <a:pt x="34824" y="1076160"/>
                  <a:pt x="44751" y="1085117"/>
                  <a:pt x="54162" y="1095354"/>
                </a:cubicBezTo>
                <a:cubicBezTo>
                  <a:pt x="91806" y="1136300"/>
                  <a:pt x="110628" y="1191776"/>
                  <a:pt x="110628" y="1261781"/>
                </a:cubicBezTo>
                <a:cubicBezTo>
                  <a:pt x="110628" y="1298765"/>
                  <a:pt x="105716" y="1331951"/>
                  <a:pt x="95893" y="1361340"/>
                </a:cubicBezTo>
                <a:lnTo>
                  <a:pt x="80993" y="1387216"/>
                </a:lnTo>
                <a:lnTo>
                  <a:pt x="74554" y="1375353"/>
                </a:lnTo>
                <a:cubicBezTo>
                  <a:pt x="36982" y="1286521"/>
                  <a:pt x="12006" y="1191065"/>
                  <a:pt x="1867" y="1091222"/>
                </a:cubicBezTo>
                <a:close/>
                <a:moveTo>
                  <a:pt x="986755" y="0"/>
                </a:moveTo>
                <a:cubicBezTo>
                  <a:pt x="1533517" y="0"/>
                  <a:pt x="1976755" y="443238"/>
                  <a:pt x="1976755" y="990000"/>
                </a:cubicBezTo>
                <a:cubicBezTo>
                  <a:pt x="1976755" y="1536762"/>
                  <a:pt x="1533517" y="1980000"/>
                  <a:pt x="986755" y="1980000"/>
                </a:cubicBezTo>
                <a:cubicBezTo>
                  <a:pt x="713374" y="1980000"/>
                  <a:pt x="465874" y="1869191"/>
                  <a:pt x="286719" y="1690036"/>
                </a:cubicBezTo>
                <a:lnTo>
                  <a:pt x="229589" y="1620794"/>
                </a:lnTo>
                <a:lnTo>
                  <a:pt x="256252" y="1599588"/>
                </a:lnTo>
                <a:cubicBezTo>
                  <a:pt x="349372" y="1509771"/>
                  <a:pt x="395932" y="1401131"/>
                  <a:pt x="395932" y="1273669"/>
                </a:cubicBezTo>
                <a:cubicBezTo>
                  <a:pt x="395932" y="1185832"/>
                  <a:pt x="371001" y="1110874"/>
                  <a:pt x="321139" y="1048794"/>
                </a:cubicBezTo>
                <a:cubicBezTo>
                  <a:pt x="271277" y="986714"/>
                  <a:pt x="204739" y="946758"/>
                  <a:pt x="121525" y="928927"/>
                </a:cubicBezTo>
                <a:cubicBezTo>
                  <a:pt x="260875" y="852978"/>
                  <a:pt x="330550" y="751273"/>
                  <a:pt x="330550" y="623811"/>
                </a:cubicBezTo>
                <a:cubicBezTo>
                  <a:pt x="330550" y="533993"/>
                  <a:pt x="296538" y="453421"/>
                  <a:pt x="228514" y="382095"/>
                </a:cubicBezTo>
                <a:lnTo>
                  <a:pt x="218066" y="373173"/>
                </a:lnTo>
                <a:lnTo>
                  <a:pt x="286719" y="289964"/>
                </a:lnTo>
                <a:cubicBezTo>
                  <a:pt x="465874" y="110810"/>
                  <a:pt x="713374" y="0"/>
                  <a:pt x="986755" y="0"/>
                </a:cubicBezTo>
                <a:close/>
              </a:path>
            </a:pathLst>
          </a:custGeom>
          <a:solidFill>
            <a:srgbClr val="8CC2BF"/>
          </a:solid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1" name="TextBox 20">
            <a:extLst>
              <a:ext uri="{FF2B5EF4-FFF2-40B4-BE49-F238E27FC236}">
                <a16:creationId xmlns:a16="http://schemas.microsoft.com/office/drawing/2014/main" id="{42833A16-1DE0-CF6F-D46E-C45F09B242D0}"/>
              </a:ext>
            </a:extLst>
          </p:cNvPr>
          <p:cNvSpPr txBox="1"/>
          <p:nvPr/>
        </p:nvSpPr>
        <p:spPr>
          <a:xfrm>
            <a:off x="3045316" y="791859"/>
            <a:ext cx="704850" cy="2554545"/>
          </a:xfrm>
          <a:prstGeom prst="rect">
            <a:avLst/>
          </a:prstGeom>
          <a:noFill/>
          <a:ln>
            <a:noFill/>
          </a:ln>
          <a:effectLst>
            <a:outerShdw blurRad="50800" dist="38100" dir="5400000" algn="t" rotWithShape="0">
              <a:prstClr val="black">
                <a:alpha val="40000"/>
              </a:prstClr>
            </a:outerShdw>
          </a:effectLst>
          <a:scene3d>
            <a:camera prst="orthographicFront"/>
            <a:lightRig rig="threePt" dir="t"/>
          </a:scene3d>
          <a:sp3d>
            <a:bevelT/>
          </a:sp3d>
        </p:spPr>
        <p:txBody>
          <a:bodyPr wrap="square" rtlCol="0">
            <a:spAutoFit/>
          </a:bodyPr>
          <a:lstStyle/>
          <a:p>
            <a:r>
              <a:rPr lang="en-GB" sz="16000" b="1" dirty="0">
                <a:solidFill>
                  <a:srgbClr val="8EB73C"/>
                </a:solidFill>
                <a:latin typeface="Arial" panose="020B0604020202020204" pitchFamily="34" charset="0"/>
                <a:cs typeface="Arial" panose="020B0604020202020204" pitchFamily="34" charset="0"/>
              </a:rPr>
              <a:t>1</a:t>
            </a:r>
          </a:p>
        </p:txBody>
      </p:sp>
      <p:sp>
        <p:nvSpPr>
          <p:cNvPr id="23" name="TextBox 22">
            <a:extLst>
              <a:ext uri="{FF2B5EF4-FFF2-40B4-BE49-F238E27FC236}">
                <a16:creationId xmlns:a16="http://schemas.microsoft.com/office/drawing/2014/main" id="{C220F2A2-E558-ACE0-2A7B-CC34DFE46B61}"/>
              </a:ext>
            </a:extLst>
          </p:cNvPr>
          <p:cNvSpPr txBox="1"/>
          <p:nvPr/>
        </p:nvSpPr>
        <p:spPr>
          <a:xfrm>
            <a:off x="6439201" y="810908"/>
            <a:ext cx="704850" cy="2554545"/>
          </a:xfrm>
          <a:prstGeom prst="rect">
            <a:avLst/>
          </a:prstGeom>
          <a:noFill/>
          <a:ln>
            <a:noFill/>
          </a:ln>
          <a:effectLst>
            <a:outerShdw blurRad="50800" dist="38100" dir="5400000" algn="t" rotWithShape="0">
              <a:prstClr val="black">
                <a:alpha val="40000"/>
              </a:prstClr>
            </a:outerShdw>
          </a:effectLst>
          <a:scene3d>
            <a:camera prst="orthographicFront"/>
            <a:lightRig rig="threePt" dir="t"/>
          </a:scene3d>
          <a:sp3d prstMaterial="dkEdge">
            <a:bevelT prst="angle"/>
          </a:sp3d>
        </p:spPr>
        <p:txBody>
          <a:bodyPr wrap="square" rtlCol="0">
            <a:spAutoFit/>
          </a:bodyPr>
          <a:lstStyle/>
          <a:p>
            <a:r>
              <a:rPr lang="en-GB" sz="16000" b="1" dirty="0">
                <a:solidFill>
                  <a:srgbClr val="009DE0"/>
                </a:solidFill>
                <a:latin typeface="Arial" panose="020B0604020202020204" pitchFamily="34" charset="0"/>
                <a:cs typeface="Arial" panose="020B0604020202020204" pitchFamily="34" charset="0"/>
              </a:rPr>
              <a:t>2</a:t>
            </a:r>
          </a:p>
        </p:txBody>
      </p:sp>
      <p:sp>
        <p:nvSpPr>
          <p:cNvPr id="27" name="TextBox 26">
            <a:extLst>
              <a:ext uri="{FF2B5EF4-FFF2-40B4-BE49-F238E27FC236}">
                <a16:creationId xmlns:a16="http://schemas.microsoft.com/office/drawing/2014/main" id="{FE836137-F3C1-1F6A-3B1B-6CF01F564D36}"/>
              </a:ext>
            </a:extLst>
          </p:cNvPr>
          <p:cNvSpPr txBox="1"/>
          <p:nvPr/>
        </p:nvSpPr>
        <p:spPr>
          <a:xfrm>
            <a:off x="3071206" y="3633788"/>
            <a:ext cx="704850" cy="2554545"/>
          </a:xfrm>
          <a:prstGeom prst="rect">
            <a:avLst/>
          </a:prstGeom>
          <a:noFill/>
          <a:ln>
            <a:noFill/>
          </a:ln>
          <a:effectLst>
            <a:outerShdw blurRad="50800" dist="38100" dir="5400000" algn="t" rotWithShape="0">
              <a:prstClr val="black">
                <a:alpha val="40000"/>
              </a:prstClr>
            </a:outerShdw>
          </a:effectLst>
          <a:scene3d>
            <a:camera prst="orthographicFront"/>
            <a:lightRig rig="threePt" dir="t"/>
          </a:scene3d>
          <a:sp3d>
            <a:bevelT/>
          </a:sp3d>
        </p:spPr>
        <p:txBody>
          <a:bodyPr wrap="square" rtlCol="0">
            <a:spAutoFit/>
          </a:bodyPr>
          <a:lstStyle/>
          <a:p>
            <a:r>
              <a:rPr lang="en-GB" sz="16000" b="1" dirty="0">
                <a:solidFill>
                  <a:srgbClr val="8CC2BF"/>
                </a:solidFill>
                <a:latin typeface="Arial" panose="020B0604020202020204" pitchFamily="34" charset="0"/>
                <a:cs typeface="Arial" panose="020B0604020202020204" pitchFamily="34" charset="0"/>
              </a:rPr>
              <a:t>3</a:t>
            </a:r>
          </a:p>
        </p:txBody>
      </p:sp>
      <p:cxnSp>
        <p:nvCxnSpPr>
          <p:cNvPr id="37" name="Straight Connector 36">
            <a:extLst>
              <a:ext uri="{FF2B5EF4-FFF2-40B4-BE49-F238E27FC236}">
                <a16:creationId xmlns:a16="http://schemas.microsoft.com/office/drawing/2014/main" id="{D90E0CC4-6834-69FA-8707-C74289A464C0}"/>
              </a:ext>
            </a:extLst>
          </p:cNvPr>
          <p:cNvCxnSpPr/>
          <p:nvPr/>
        </p:nvCxnSpPr>
        <p:spPr>
          <a:xfrm>
            <a:off x="4180961" y="1964982"/>
            <a:ext cx="108585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62B49DB-3489-D73D-B7E3-55620240A504}"/>
              </a:ext>
            </a:extLst>
          </p:cNvPr>
          <p:cNvCxnSpPr/>
          <p:nvPr/>
        </p:nvCxnSpPr>
        <p:spPr>
          <a:xfrm>
            <a:off x="7793519" y="1969279"/>
            <a:ext cx="108585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EB5818F-5068-CC9F-9CEA-622F904C126D}"/>
              </a:ext>
            </a:extLst>
          </p:cNvPr>
          <p:cNvCxnSpPr/>
          <p:nvPr/>
        </p:nvCxnSpPr>
        <p:spPr>
          <a:xfrm>
            <a:off x="4382230" y="4723615"/>
            <a:ext cx="108585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47" name="Graphic 46" descr="Checklist with solid fill">
            <a:extLst>
              <a:ext uri="{FF2B5EF4-FFF2-40B4-BE49-F238E27FC236}">
                <a16:creationId xmlns:a16="http://schemas.microsoft.com/office/drawing/2014/main" id="{C2B04A36-56F4-9F1E-D382-7F0D7800B1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94725" y="4093329"/>
            <a:ext cx="576000" cy="576000"/>
          </a:xfrm>
          <a:prstGeom prst="rect">
            <a:avLst/>
          </a:prstGeom>
        </p:spPr>
      </p:pic>
      <p:sp>
        <p:nvSpPr>
          <p:cNvPr id="57" name="TextBox 56">
            <a:extLst>
              <a:ext uri="{FF2B5EF4-FFF2-40B4-BE49-F238E27FC236}">
                <a16:creationId xmlns:a16="http://schemas.microsoft.com/office/drawing/2014/main" id="{7FE7A239-F31F-2039-1B69-7307817388DF}"/>
              </a:ext>
            </a:extLst>
          </p:cNvPr>
          <p:cNvSpPr txBox="1"/>
          <p:nvPr/>
        </p:nvSpPr>
        <p:spPr>
          <a:xfrm>
            <a:off x="4099504" y="2098518"/>
            <a:ext cx="1168910" cy="276999"/>
          </a:xfrm>
          <a:prstGeom prst="rect">
            <a:avLst/>
          </a:prstGeom>
          <a:noFill/>
        </p:spPr>
        <p:txBody>
          <a:bodyPr wrap="none" rtlCol="0">
            <a:spAutoFit/>
          </a:bodyPr>
          <a:lstStyle/>
          <a:p>
            <a:r>
              <a:rPr lang="en-GB" sz="1200" b="1" dirty="0">
                <a:solidFill>
                  <a:schemeClr val="bg1"/>
                </a:solidFill>
                <a:latin typeface="Mark Pro" panose="020B0504020201010104" pitchFamily="34" charset="0"/>
              </a:rPr>
              <a:t>Methodology</a:t>
            </a:r>
          </a:p>
        </p:txBody>
      </p:sp>
      <p:sp>
        <p:nvSpPr>
          <p:cNvPr id="58" name="TextBox 57">
            <a:extLst>
              <a:ext uri="{FF2B5EF4-FFF2-40B4-BE49-F238E27FC236}">
                <a16:creationId xmlns:a16="http://schemas.microsoft.com/office/drawing/2014/main" id="{A5D4192F-3258-7B58-F630-D57DC6611868}"/>
              </a:ext>
            </a:extLst>
          </p:cNvPr>
          <p:cNvSpPr txBox="1"/>
          <p:nvPr/>
        </p:nvSpPr>
        <p:spPr>
          <a:xfrm>
            <a:off x="7715444" y="2068703"/>
            <a:ext cx="958917" cy="461665"/>
          </a:xfrm>
          <a:prstGeom prst="rect">
            <a:avLst/>
          </a:prstGeom>
          <a:noFill/>
        </p:spPr>
        <p:txBody>
          <a:bodyPr wrap="none" rtlCol="0">
            <a:spAutoFit/>
          </a:bodyPr>
          <a:lstStyle/>
          <a:p>
            <a:r>
              <a:rPr lang="en-GB" sz="1200" b="1" dirty="0">
                <a:solidFill>
                  <a:schemeClr val="bg1"/>
                </a:solidFill>
                <a:latin typeface="Mark Pro" panose="020B0504020201010104" pitchFamily="34" charset="0"/>
              </a:rPr>
              <a:t>Summary </a:t>
            </a:r>
          </a:p>
          <a:p>
            <a:r>
              <a:rPr lang="en-GB" sz="1200" b="1" dirty="0">
                <a:solidFill>
                  <a:schemeClr val="bg1"/>
                </a:solidFill>
                <a:latin typeface="Mark Pro" panose="020B0504020201010104" pitchFamily="34" charset="0"/>
              </a:rPr>
              <a:t>Findings</a:t>
            </a:r>
          </a:p>
        </p:txBody>
      </p:sp>
      <p:sp>
        <p:nvSpPr>
          <p:cNvPr id="59" name="TextBox 58">
            <a:extLst>
              <a:ext uri="{FF2B5EF4-FFF2-40B4-BE49-F238E27FC236}">
                <a16:creationId xmlns:a16="http://schemas.microsoft.com/office/drawing/2014/main" id="{CB6A2DD4-1ADA-E1FA-4C5B-D4837E53CE24}"/>
              </a:ext>
            </a:extLst>
          </p:cNvPr>
          <p:cNvSpPr txBox="1"/>
          <p:nvPr/>
        </p:nvSpPr>
        <p:spPr>
          <a:xfrm>
            <a:off x="4247388" y="4858566"/>
            <a:ext cx="1584088" cy="461665"/>
          </a:xfrm>
          <a:prstGeom prst="rect">
            <a:avLst/>
          </a:prstGeom>
          <a:noFill/>
        </p:spPr>
        <p:txBody>
          <a:bodyPr wrap="none" rtlCol="0">
            <a:spAutoFit/>
          </a:bodyPr>
          <a:lstStyle/>
          <a:p>
            <a:r>
              <a:rPr lang="en-GB" sz="1200" b="1" dirty="0">
                <a:solidFill>
                  <a:schemeClr val="bg1"/>
                </a:solidFill>
                <a:latin typeface="Mark Pro" panose="020B0504020201010104" pitchFamily="34" charset="0"/>
              </a:rPr>
              <a:t>Conclusions and </a:t>
            </a:r>
          </a:p>
          <a:p>
            <a:r>
              <a:rPr lang="en-GB" sz="1200" b="1" dirty="0">
                <a:solidFill>
                  <a:schemeClr val="bg1"/>
                </a:solidFill>
                <a:latin typeface="Mark Pro" panose="020B0504020201010104" pitchFamily="34" charset="0"/>
              </a:rPr>
              <a:t>Recommendations</a:t>
            </a:r>
          </a:p>
        </p:txBody>
      </p:sp>
      <p:sp>
        <p:nvSpPr>
          <p:cNvPr id="2" name="Rectangle 1">
            <a:extLst>
              <a:ext uri="{FF2B5EF4-FFF2-40B4-BE49-F238E27FC236}">
                <a16:creationId xmlns:a16="http://schemas.microsoft.com/office/drawing/2014/main" id="{6F338ED7-CA23-E884-0D26-1D6B05457860}"/>
              </a:ext>
            </a:extLst>
          </p:cNvPr>
          <p:cNvSpPr/>
          <p:nvPr/>
        </p:nvSpPr>
        <p:spPr>
          <a:xfrm>
            <a:off x="5096" y="-10698"/>
            <a:ext cx="648000" cy="6858000"/>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2800" b="1" dirty="0">
                <a:latin typeface="Mark Pro" panose="020B0504020201010104" pitchFamily="34" charset="0"/>
              </a:rPr>
              <a:t>Presentation Format</a:t>
            </a:r>
          </a:p>
        </p:txBody>
      </p:sp>
      <p:sp>
        <p:nvSpPr>
          <p:cNvPr id="3" name="Freeform: Shape 2">
            <a:extLst>
              <a:ext uri="{FF2B5EF4-FFF2-40B4-BE49-F238E27FC236}">
                <a16:creationId xmlns:a16="http://schemas.microsoft.com/office/drawing/2014/main" id="{AE7F888D-3FEF-4D2E-DF6A-A75893CE84FD}"/>
              </a:ext>
            </a:extLst>
          </p:cNvPr>
          <p:cNvSpPr/>
          <p:nvPr/>
        </p:nvSpPr>
        <p:spPr>
          <a:xfrm>
            <a:off x="7346444" y="3920489"/>
            <a:ext cx="1980000" cy="1980000"/>
          </a:xfrm>
          <a:custGeom>
            <a:avLst/>
            <a:gdLst/>
            <a:ahLst/>
            <a:cxnLst/>
            <a:rect l="l" t="t" r="r" b="b"/>
            <a:pathLst>
              <a:path w="1980000" h="1980000">
                <a:moveTo>
                  <a:pt x="18617" y="800288"/>
                </a:moveTo>
                <a:lnTo>
                  <a:pt x="18617" y="1174147"/>
                </a:lnTo>
                <a:lnTo>
                  <a:pt x="17767" y="1174147"/>
                </a:lnTo>
                <a:lnTo>
                  <a:pt x="5111" y="1091222"/>
                </a:lnTo>
                <a:cubicBezTo>
                  <a:pt x="1731" y="1057941"/>
                  <a:pt x="0" y="1024173"/>
                  <a:pt x="0" y="990000"/>
                </a:cubicBezTo>
                <a:cubicBezTo>
                  <a:pt x="0" y="955828"/>
                  <a:pt x="1731" y="922059"/>
                  <a:pt x="5111" y="888778"/>
                </a:cubicBezTo>
                <a:close/>
                <a:moveTo>
                  <a:pt x="990000" y="0"/>
                </a:moveTo>
                <a:cubicBezTo>
                  <a:pt x="1536762" y="0"/>
                  <a:pt x="1980000" y="443238"/>
                  <a:pt x="1980000" y="990000"/>
                </a:cubicBezTo>
                <a:cubicBezTo>
                  <a:pt x="1980000" y="1536762"/>
                  <a:pt x="1536762" y="1980000"/>
                  <a:pt x="990000" y="1980000"/>
                </a:cubicBezTo>
                <a:cubicBezTo>
                  <a:pt x="716619" y="1980000"/>
                  <a:pt x="469119" y="1869191"/>
                  <a:pt x="289964" y="1690036"/>
                </a:cubicBezTo>
                <a:lnTo>
                  <a:pt x="288070" y="1687740"/>
                </a:lnTo>
                <a:lnTo>
                  <a:pt x="288070" y="1418834"/>
                </a:lnTo>
                <a:lnTo>
                  <a:pt x="468366" y="1418834"/>
                </a:lnTo>
                <a:lnTo>
                  <a:pt x="468366" y="1174147"/>
                </a:lnTo>
                <a:lnTo>
                  <a:pt x="288070" y="1174147"/>
                </a:lnTo>
                <a:lnTo>
                  <a:pt x="288070" y="292260"/>
                </a:lnTo>
                <a:lnTo>
                  <a:pt x="289964" y="289964"/>
                </a:lnTo>
                <a:cubicBezTo>
                  <a:pt x="469119" y="110810"/>
                  <a:pt x="716619" y="0"/>
                  <a:pt x="990000" y="0"/>
                </a:cubicBezTo>
                <a:close/>
              </a:path>
            </a:pathLst>
          </a:custGeom>
          <a:solidFill>
            <a:srgbClr val="644D7A"/>
          </a:solid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extBox 3">
            <a:extLst>
              <a:ext uri="{FF2B5EF4-FFF2-40B4-BE49-F238E27FC236}">
                <a16:creationId xmlns:a16="http://schemas.microsoft.com/office/drawing/2014/main" id="{0042CF8E-102F-2182-D5C8-BA70D23E4811}"/>
              </a:ext>
            </a:extLst>
          </p:cNvPr>
          <p:cNvSpPr txBox="1"/>
          <p:nvPr/>
        </p:nvSpPr>
        <p:spPr>
          <a:xfrm>
            <a:off x="6565394" y="3614489"/>
            <a:ext cx="704850" cy="2554545"/>
          </a:xfrm>
          <a:prstGeom prst="rect">
            <a:avLst/>
          </a:prstGeom>
          <a:noFill/>
          <a:ln>
            <a:noFill/>
          </a:ln>
          <a:effectLst>
            <a:outerShdw blurRad="50800" dist="38100" dir="5400000" algn="t" rotWithShape="0">
              <a:prstClr val="black">
                <a:alpha val="40000"/>
              </a:prstClr>
            </a:outerShdw>
          </a:effectLst>
          <a:scene3d>
            <a:camera prst="orthographicFront"/>
            <a:lightRig rig="threePt" dir="t"/>
          </a:scene3d>
          <a:sp3d>
            <a:bevelT/>
          </a:sp3d>
        </p:spPr>
        <p:txBody>
          <a:bodyPr wrap="square" rtlCol="0">
            <a:spAutoFit/>
          </a:bodyPr>
          <a:lstStyle/>
          <a:p>
            <a:r>
              <a:rPr lang="en-GB" sz="16000" b="1" dirty="0">
                <a:solidFill>
                  <a:srgbClr val="644D7A"/>
                </a:solidFill>
                <a:latin typeface="Arial" panose="020B0604020202020204" pitchFamily="34" charset="0"/>
                <a:cs typeface="Arial" panose="020B0604020202020204" pitchFamily="34" charset="0"/>
              </a:rPr>
              <a:t>4</a:t>
            </a:r>
          </a:p>
        </p:txBody>
      </p:sp>
      <p:cxnSp>
        <p:nvCxnSpPr>
          <p:cNvPr id="5" name="Straight Connector 4">
            <a:extLst>
              <a:ext uri="{FF2B5EF4-FFF2-40B4-BE49-F238E27FC236}">
                <a16:creationId xmlns:a16="http://schemas.microsoft.com/office/drawing/2014/main" id="{01EA6F90-C53F-2EED-9643-3CEC36DDA584}"/>
              </a:ext>
            </a:extLst>
          </p:cNvPr>
          <p:cNvCxnSpPr/>
          <p:nvPr/>
        </p:nvCxnSpPr>
        <p:spPr>
          <a:xfrm>
            <a:off x="7850096" y="4723615"/>
            <a:ext cx="108585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C6F269B-358C-8255-0348-1CE3694C1BB4}"/>
              </a:ext>
            </a:extLst>
          </p:cNvPr>
          <p:cNvSpPr txBox="1"/>
          <p:nvPr/>
        </p:nvSpPr>
        <p:spPr>
          <a:xfrm>
            <a:off x="7850096" y="4858566"/>
            <a:ext cx="938077" cy="276999"/>
          </a:xfrm>
          <a:prstGeom prst="rect">
            <a:avLst/>
          </a:prstGeom>
          <a:noFill/>
        </p:spPr>
        <p:txBody>
          <a:bodyPr wrap="none" rtlCol="0">
            <a:spAutoFit/>
          </a:bodyPr>
          <a:lstStyle/>
          <a:p>
            <a:r>
              <a:rPr lang="en-GB" sz="1200" b="1" dirty="0">
                <a:solidFill>
                  <a:schemeClr val="bg1"/>
                </a:solidFill>
                <a:latin typeface="Mark Pro" panose="020B0504020201010104" pitchFamily="34" charset="0"/>
              </a:rPr>
              <a:t>Questions</a:t>
            </a:r>
          </a:p>
        </p:txBody>
      </p:sp>
      <p:pic>
        <p:nvPicPr>
          <p:cNvPr id="10" name="Graphic 9" descr="Lightbulb and pencil with solid fill">
            <a:extLst>
              <a:ext uri="{FF2B5EF4-FFF2-40B4-BE49-F238E27FC236}">
                <a16:creationId xmlns:a16="http://schemas.microsoft.com/office/drawing/2014/main" id="{6E4FAF07-14B2-E9C7-A7B0-E1796092CF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97301" y="1255710"/>
            <a:ext cx="576000" cy="576000"/>
          </a:xfrm>
          <a:prstGeom prst="rect">
            <a:avLst/>
          </a:prstGeom>
        </p:spPr>
      </p:pic>
      <p:pic>
        <p:nvPicPr>
          <p:cNvPr id="12" name="Graphic 11" descr="Questions with solid fill">
            <a:extLst>
              <a:ext uri="{FF2B5EF4-FFF2-40B4-BE49-F238E27FC236}">
                <a16:creationId xmlns:a16="http://schemas.microsoft.com/office/drawing/2014/main" id="{9B934628-268C-6842-44A6-2CAC6841CE4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48444" y="4054970"/>
            <a:ext cx="576000" cy="576000"/>
          </a:xfrm>
          <a:prstGeom prst="rect">
            <a:avLst/>
          </a:prstGeom>
        </p:spPr>
      </p:pic>
      <p:pic>
        <p:nvPicPr>
          <p:cNvPr id="18" name="Graphic 17" descr="Document with solid fill">
            <a:extLst>
              <a:ext uri="{FF2B5EF4-FFF2-40B4-BE49-F238E27FC236}">
                <a16:creationId xmlns:a16="http://schemas.microsoft.com/office/drawing/2014/main" id="{A01E993A-BE92-0788-656F-DE41A3A80A8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86623" y="1301670"/>
            <a:ext cx="576000" cy="576000"/>
          </a:xfrm>
          <a:prstGeom prst="rect">
            <a:avLst/>
          </a:prstGeom>
        </p:spPr>
      </p:pic>
      <p:pic>
        <p:nvPicPr>
          <p:cNvPr id="19" name="Picture 18" descr="A blue and black logo&#10;&#10;Description automatically generated">
            <a:extLst>
              <a:ext uri="{FF2B5EF4-FFF2-40B4-BE49-F238E27FC236}">
                <a16:creationId xmlns:a16="http://schemas.microsoft.com/office/drawing/2014/main" id="{EB7B522B-C1FE-3B58-CDB5-627BB379CF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43628" y="6199409"/>
            <a:ext cx="2237423" cy="604605"/>
          </a:xfrm>
          <a:prstGeom prst="rect">
            <a:avLst/>
          </a:prstGeom>
        </p:spPr>
      </p:pic>
    </p:spTree>
    <p:extLst>
      <p:ext uri="{BB962C8B-B14F-4D97-AF65-F5344CB8AC3E}">
        <p14:creationId xmlns:p14="http://schemas.microsoft.com/office/powerpoint/2010/main" val="11417114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E82E410-DF58-113D-5FF2-8DB0E5BA6DF7}"/>
              </a:ext>
            </a:extLst>
          </p:cNvPr>
          <p:cNvSpPr/>
          <p:nvPr/>
        </p:nvSpPr>
        <p:spPr>
          <a:xfrm>
            <a:off x="-60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6" name="Group 25">
            <a:extLst>
              <a:ext uri="{FF2B5EF4-FFF2-40B4-BE49-F238E27FC236}">
                <a16:creationId xmlns:a16="http://schemas.microsoft.com/office/drawing/2014/main" id="{69FEDB4C-67CE-7FC3-E460-98CEE95E5ADE}"/>
              </a:ext>
            </a:extLst>
          </p:cNvPr>
          <p:cNvGrpSpPr/>
          <p:nvPr/>
        </p:nvGrpSpPr>
        <p:grpSpPr>
          <a:xfrm>
            <a:off x="4866043" y="1445098"/>
            <a:ext cx="6604000" cy="1465231"/>
            <a:chOff x="2813961" y="1084946"/>
            <a:chExt cx="6604000" cy="1465231"/>
          </a:xfrm>
          <a:effectLst>
            <a:outerShdw blurRad="50800" dist="38100" dir="5400000" algn="t" rotWithShape="0">
              <a:prstClr val="black">
                <a:alpha val="40000"/>
              </a:prstClr>
            </a:outerShdw>
          </a:effectLst>
        </p:grpSpPr>
        <p:grpSp>
          <p:nvGrpSpPr>
            <p:cNvPr id="27" name="Group 26">
              <a:extLst>
                <a:ext uri="{FF2B5EF4-FFF2-40B4-BE49-F238E27FC236}">
                  <a16:creationId xmlns:a16="http://schemas.microsoft.com/office/drawing/2014/main" id="{2AB93B91-F0F4-B958-BA8C-7EA1B3885D3D}"/>
                </a:ext>
              </a:extLst>
            </p:cNvPr>
            <p:cNvGrpSpPr/>
            <p:nvPr/>
          </p:nvGrpSpPr>
          <p:grpSpPr>
            <a:xfrm>
              <a:off x="2813961" y="1084946"/>
              <a:ext cx="6604000" cy="1262743"/>
              <a:chOff x="3062514" y="2166257"/>
              <a:chExt cx="6604000" cy="1262743"/>
            </a:xfrm>
          </p:grpSpPr>
          <p:sp>
            <p:nvSpPr>
              <p:cNvPr id="38" name="Rectangle: Rounded Corners 37">
                <a:extLst>
                  <a:ext uri="{FF2B5EF4-FFF2-40B4-BE49-F238E27FC236}">
                    <a16:creationId xmlns:a16="http://schemas.microsoft.com/office/drawing/2014/main" id="{DE9BD106-1D13-04CE-746F-4E2AA659E74F}"/>
                  </a:ext>
                </a:extLst>
              </p:cNvPr>
              <p:cNvSpPr/>
              <p:nvPr/>
            </p:nvSpPr>
            <p:spPr>
              <a:xfrm>
                <a:off x="3062514" y="2369457"/>
                <a:ext cx="5646057" cy="856343"/>
              </a:xfrm>
              <a:prstGeom prst="roundRect">
                <a:avLst>
                  <a:gd name="adj" fmla="val 50000"/>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58FA11B5-3361-D61C-2A27-E6C6E4963554}"/>
                  </a:ext>
                </a:extLst>
              </p:cNvPr>
              <p:cNvSpPr/>
              <p:nvPr/>
            </p:nvSpPr>
            <p:spPr>
              <a:xfrm>
                <a:off x="3889827" y="2369457"/>
                <a:ext cx="856343" cy="8563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C3EED49C-7E0F-3481-BE88-6D741C2D7656}"/>
                  </a:ext>
                </a:extLst>
              </p:cNvPr>
              <p:cNvSpPr/>
              <p:nvPr/>
            </p:nvSpPr>
            <p:spPr>
              <a:xfrm>
                <a:off x="4007758" y="2369457"/>
                <a:ext cx="5658756" cy="856343"/>
              </a:xfrm>
              <a:prstGeom prst="roundRect">
                <a:avLst>
                  <a:gd name="adj" fmla="val 50000"/>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94CB61DB-F42E-6E7A-5848-BAC5BB8C8F07}"/>
                  </a:ext>
                </a:extLst>
              </p:cNvPr>
              <p:cNvSpPr/>
              <p:nvPr/>
            </p:nvSpPr>
            <p:spPr>
              <a:xfrm>
                <a:off x="3701146" y="2369457"/>
                <a:ext cx="5366658" cy="856343"/>
              </a:xfrm>
              <a:prstGeom prst="roundRect">
                <a:avLst>
                  <a:gd name="adj" fmla="val 50000"/>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32B7F11F-2FEC-ADE8-12A8-6FC2208980A3}"/>
                  </a:ext>
                </a:extLst>
              </p:cNvPr>
              <p:cNvSpPr/>
              <p:nvPr/>
            </p:nvSpPr>
            <p:spPr>
              <a:xfrm>
                <a:off x="3701142" y="2166257"/>
                <a:ext cx="1233715" cy="12627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Oval 48">
                <a:extLst>
                  <a:ext uri="{FF2B5EF4-FFF2-40B4-BE49-F238E27FC236}">
                    <a16:creationId xmlns:a16="http://schemas.microsoft.com/office/drawing/2014/main" id="{BC24D267-9F15-34DE-95C9-E8773F4B5D33}"/>
                  </a:ext>
                </a:extLst>
              </p:cNvPr>
              <p:cNvSpPr/>
              <p:nvPr/>
            </p:nvSpPr>
            <p:spPr>
              <a:xfrm>
                <a:off x="3795483" y="2267856"/>
                <a:ext cx="1045030" cy="1059544"/>
              </a:xfrm>
              <a:prstGeom prst="ellipse">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 name="TextBox 30">
              <a:extLst>
                <a:ext uri="{FF2B5EF4-FFF2-40B4-BE49-F238E27FC236}">
                  <a16:creationId xmlns:a16="http://schemas.microsoft.com/office/drawing/2014/main" id="{F855A7A5-883A-6E02-219D-11C882EA516C}"/>
                </a:ext>
              </a:extLst>
            </p:cNvPr>
            <p:cNvSpPr txBox="1"/>
            <p:nvPr/>
          </p:nvSpPr>
          <p:spPr>
            <a:xfrm>
              <a:off x="3632205" y="1272447"/>
              <a:ext cx="1233715" cy="830997"/>
            </a:xfrm>
            <a:prstGeom prst="rect">
              <a:avLst/>
            </a:prstGeom>
            <a:noFill/>
          </p:spPr>
          <p:txBody>
            <a:bodyPr wrap="square" rtlCol="0">
              <a:spAutoFit/>
            </a:bodyPr>
            <a:lstStyle/>
            <a:p>
              <a:r>
                <a:rPr lang="en-GB" sz="4800" b="1" dirty="0">
                  <a:solidFill>
                    <a:schemeClr val="bg1"/>
                  </a:solidFill>
                  <a:latin typeface="Mark Pro" panose="020B0504020201010104" pitchFamily="34" charset="0"/>
                </a:rPr>
                <a:t>01</a:t>
              </a:r>
            </a:p>
          </p:txBody>
        </p:sp>
        <p:grpSp>
          <p:nvGrpSpPr>
            <p:cNvPr id="34" name="Group 33">
              <a:extLst>
                <a:ext uri="{FF2B5EF4-FFF2-40B4-BE49-F238E27FC236}">
                  <a16:creationId xmlns:a16="http://schemas.microsoft.com/office/drawing/2014/main" id="{C3C99C09-AB42-61C1-19E2-CAA142687B53}"/>
                </a:ext>
              </a:extLst>
            </p:cNvPr>
            <p:cNvGrpSpPr/>
            <p:nvPr/>
          </p:nvGrpSpPr>
          <p:grpSpPr>
            <a:xfrm>
              <a:off x="4615548" y="1275469"/>
              <a:ext cx="4048579" cy="713559"/>
              <a:chOff x="4615548" y="1725407"/>
              <a:chExt cx="4048579" cy="713559"/>
            </a:xfrm>
          </p:grpSpPr>
          <p:sp>
            <p:nvSpPr>
              <p:cNvPr id="36" name="TextBox 35">
                <a:extLst>
                  <a:ext uri="{FF2B5EF4-FFF2-40B4-BE49-F238E27FC236}">
                    <a16:creationId xmlns:a16="http://schemas.microsoft.com/office/drawing/2014/main" id="{40FCC86A-B017-4158-305E-7D7D3FF6F347}"/>
                  </a:ext>
                </a:extLst>
              </p:cNvPr>
              <p:cNvSpPr txBox="1"/>
              <p:nvPr/>
            </p:nvSpPr>
            <p:spPr>
              <a:xfrm>
                <a:off x="5309982" y="1725407"/>
                <a:ext cx="2459257" cy="338554"/>
              </a:xfrm>
              <a:prstGeom prst="rect">
                <a:avLst/>
              </a:prstGeom>
              <a:noFill/>
            </p:spPr>
            <p:txBody>
              <a:bodyPr wrap="square" rtlCol="0">
                <a:spAutoFit/>
              </a:bodyPr>
              <a:lstStyle/>
              <a:p>
                <a:pPr algn="ctr"/>
                <a:r>
                  <a:rPr lang="en-GB" sz="1600" b="1" dirty="0">
                    <a:solidFill>
                      <a:srgbClr val="00205B"/>
                    </a:solidFill>
                    <a:latin typeface="Mark Pro" panose="020B0504020201010104" pitchFamily="34" charset="0"/>
                  </a:rPr>
                  <a:t>Attrition</a:t>
                </a:r>
              </a:p>
            </p:txBody>
          </p:sp>
          <p:sp>
            <p:nvSpPr>
              <p:cNvPr id="37" name="TextBox 36">
                <a:extLst>
                  <a:ext uri="{FF2B5EF4-FFF2-40B4-BE49-F238E27FC236}">
                    <a16:creationId xmlns:a16="http://schemas.microsoft.com/office/drawing/2014/main" id="{79BE1CC0-EDDF-6DDD-995C-8E579A5107FC}"/>
                  </a:ext>
                </a:extLst>
              </p:cNvPr>
              <p:cNvSpPr txBox="1"/>
              <p:nvPr/>
            </p:nvSpPr>
            <p:spPr>
              <a:xfrm>
                <a:off x="4615548" y="2008079"/>
                <a:ext cx="4048579" cy="430887"/>
              </a:xfrm>
              <a:prstGeom prst="rect">
                <a:avLst/>
              </a:prstGeom>
              <a:noFill/>
            </p:spPr>
            <p:txBody>
              <a:bodyPr wrap="square" rtlCol="0">
                <a:spAutoFit/>
              </a:bodyPr>
              <a:lstStyle/>
              <a:p>
                <a:pPr algn="ctr"/>
                <a:r>
                  <a:rPr lang="en-US" sz="1100" dirty="0">
                    <a:solidFill>
                      <a:schemeClr val="bg1">
                        <a:lumMod val="50000"/>
                      </a:schemeClr>
                    </a:solidFill>
                    <a:latin typeface="Mark Pro" panose="020B0504020201010104" pitchFamily="34" charset="0"/>
                  </a:rPr>
                  <a:t>High attrition rates within 0-3 years and 20+ years of membership</a:t>
                </a:r>
                <a:endParaRPr lang="en-GB" sz="1100" dirty="0">
                  <a:solidFill>
                    <a:schemeClr val="bg1">
                      <a:lumMod val="50000"/>
                    </a:schemeClr>
                  </a:solidFill>
                  <a:latin typeface="Mark Pro" panose="020B0504020201010104" pitchFamily="34" charset="0"/>
                </a:endParaRPr>
              </a:p>
            </p:txBody>
          </p:sp>
        </p:grpSp>
        <p:sp>
          <p:nvSpPr>
            <p:cNvPr id="35" name="Rectangle 34">
              <a:extLst>
                <a:ext uri="{FF2B5EF4-FFF2-40B4-BE49-F238E27FC236}">
                  <a16:creationId xmlns:a16="http://schemas.microsoft.com/office/drawing/2014/main" id="{CD9C8F38-5D6D-7CCB-781C-A25C031DB9DD}"/>
                </a:ext>
              </a:extLst>
            </p:cNvPr>
            <p:cNvSpPr/>
            <p:nvPr/>
          </p:nvSpPr>
          <p:spPr>
            <a:xfrm>
              <a:off x="4002067" y="1970316"/>
              <a:ext cx="169419" cy="579861"/>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0" name="Group 59">
            <a:extLst>
              <a:ext uri="{FF2B5EF4-FFF2-40B4-BE49-F238E27FC236}">
                <a16:creationId xmlns:a16="http://schemas.microsoft.com/office/drawing/2014/main" id="{DA20FCD2-26A1-8975-4677-3EB2BDEB4A7E}"/>
              </a:ext>
            </a:extLst>
          </p:cNvPr>
          <p:cNvGrpSpPr/>
          <p:nvPr/>
        </p:nvGrpSpPr>
        <p:grpSpPr>
          <a:xfrm>
            <a:off x="4846082" y="2707842"/>
            <a:ext cx="6604000" cy="1575494"/>
            <a:chOff x="2794000" y="2347690"/>
            <a:chExt cx="6604000" cy="1575494"/>
          </a:xfrm>
          <a:effectLst>
            <a:outerShdw blurRad="50800" dist="38100" dir="5400000" algn="t" rotWithShape="0">
              <a:prstClr val="black">
                <a:alpha val="40000"/>
              </a:prstClr>
            </a:outerShdw>
          </a:effectLst>
        </p:grpSpPr>
        <p:grpSp>
          <p:nvGrpSpPr>
            <p:cNvPr id="61" name="Group 60">
              <a:extLst>
                <a:ext uri="{FF2B5EF4-FFF2-40B4-BE49-F238E27FC236}">
                  <a16:creationId xmlns:a16="http://schemas.microsoft.com/office/drawing/2014/main" id="{756BEBA0-9BC9-99D2-EB4B-84299409BFCD}"/>
                </a:ext>
              </a:extLst>
            </p:cNvPr>
            <p:cNvGrpSpPr/>
            <p:nvPr/>
          </p:nvGrpSpPr>
          <p:grpSpPr>
            <a:xfrm rot="10800000">
              <a:off x="2794000" y="2347690"/>
              <a:ext cx="6604000" cy="1262743"/>
              <a:chOff x="3062514" y="2166257"/>
              <a:chExt cx="6604000" cy="1262743"/>
            </a:xfrm>
          </p:grpSpPr>
          <p:sp>
            <p:nvSpPr>
              <p:cNvPr id="67" name="Rectangle: Rounded Corners 66">
                <a:extLst>
                  <a:ext uri="{FF2B5EF4-FFF2-40B4-BE49-F238E27FC236}">
                    <a16:creationId xmlns:a16="http://schemas.microsoft.com/office/drawing/2014/main" id="{51238995-14AF-E66E-00C9-B7F3D7563F55}"/>
                  </a:ext>
                </a:extLst>
              </p:cNvPr>
              <p:cNvSpPr/>
              <p:nvPr/>
            </p:nvSpPr>
            <p:spPr>
              <a:xfrm>
                <a:off x="3062514" y="2369457"/>
                <a:ext cx="5646057" cy="856343"/>
              </a:xfrm>
              <a:prstGeom prst="roundRect">
                <a:avLst>
                  <a:gd name="adj" fmla="val 50000"/>
                </a:avLst>
              </a:prstGeom>
              <a:solidFill>
                <a:srgbClr val="009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802CBFE9-EE66-F319-C6AD-F9E5F0B14861}"/>
                  </a:ext>
                </a:extLst>
              </p:cNvPr>
              <p:cNvSpPr/>
              <p:nvPr/>
            </p:nvSpPr>
            <p:spPr>
              <a:xfrm>
                <a:off x="3889827" y="2369457"/>
                <a:ext cx="856343" cy="8563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Rounded Corners 68">
                <a:extLst>
                  <a:ext uri="{FF2B5EF4-FFF2-40B4-BE49-F238E27FC236}">
                    <a16:creationId xmlns:a16="http://schemas.microsoft.com/office/drawing/2014/main" id="{4A81956B-E296-8599-ADF1-15A6E74F629B}"/>
                  </a:ext>
                </a:extLst>
              </p:cNvPr>
              <p:cNvSpPr/>
              <p:nvPr/>
            </p:nvSpPr>
            <p:spPr>
              <a:xfrm>
                <a:off x="4007758" y="2369457"/>
                <a:ext cx="5658756" cy="856343"/>
              </a:xfrm>
              <a:prstGeom prst="roundRect">
                <a:avLst>
                  <a:gd name="adj" fmla="val 50000"/>
                </a:avLst>
              </a:prstGeom>
              <a:solidFill>
                <a:srgbClr val="009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Rounded Corners 69">
                <a:extLst>
                  <a:ext uri="{FF2B5EF4-FFF2-40B4-BE49-F238E27FC236}">
                    <a16:creationId xmlns:a16="http://schemas.microsoft.com/office/drawing/2014/main" id="{EB168FE2-13CF-2BA4-5DE8-AB8EFB39AC6E}"/>
                  </a:ext>
                </a:extLst>
              </p:cNvPr>
              <p:cNvSpPr/>
              <p:nvPr/>
            </p:nvSpPr>
            <p:spPr>
              <a:xfrm>
                <a:off x="3701146" y="2369457"/>
                <a:ext cx="5366658" cy="856343"/>
              </a:xfrm>
              <a:prstGeom prst="roundRect">
                <a:avLst>
                  <a:gd name="adj" fmla="val 50000"/>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3367C5AA-A951-AB46-1624-C9D39699CBE1}"/>
                  </a:ext>
                </a:extLst>
              </p:cNvPr>
              <p:cNvSpPr/>
              <p:nvPr/>
            </p:nvSpPr>
            <p:spPr>
              <a:xfrm>
                <a:off x="3701142" y="2166257"/>
                <a:ext cx="1233715" cy="12627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 name="Oval 71">
                <a:extLst>
                  <a:ext uri="{FF2B5EF4-FFF2-40B4-BE49-F238E27FC236}">
                    <a16:creationId xmlns:a16="http://schemas.microsoft.com/office/drawing/2014/main" id="{FB525851-AF81-5E52-1995-60768DDB1E7F}"/>
                  </a:ext>
                </a:extLst>
              </p:cNvPr>
              <p:cNvSpPr/>
              <p:nvPr/>
            </p:nvSpPr>
            <p:spPr>
              <a:xfrm>
                <a:off x="3795483" y="2267856"/>
                <a:ext cx="1045030" cy="1059544"/>
              </a:xfrm>
              <a:prstGeom prst="ellipse">
                <a:avLst/>
              </a:prstGeom>
              <a:solidFill>
                <a:srgbClr val="009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2" name="TextBox 61">
              <a:extLst>
                <a:ext uri="{FF2B5EF4-FFF2-40B4-BE49-F238E27FC236}">
                  <a16:creationId xmlns:a16="http://schemas.microsoft.com/office/drawing/2014/main" id="{3A4B3187-AFC0-CA60-8123-DDD8FC84C84A}"/>
                </a:ext>
              </a:extLst>
            </p:cNvPr>
            <p:cNvSpPr txBox="1"/>
            <p:nvPr/>
          </p:nvSpPr>
          <p:spPr>
            <a:xfrm>
              <a:off x="7691675" y="2550177"/>
              <a:ext cx="1233715" cy="830997"/>
            </a:xfrm>
            <a:prstGeom prst="rect">
              <a:avLst/>
            </a:prstGeom>
            <a:noFill/>
          </p:spPr>
          <p:txBody>
            <a:bodyPr wrap="square" rtlCol="0">
              <a:spAutoFit/>
            </a:bodyPr>
            <a:lstStyle/>
            <a:p>
              <a:r>
                <a:rPr lang="en-GB" sz="4800" b="1" dirty="0">
                  <a:solidFill>
                    <a:schemeClr val="bg1"/>
                  </a:solidFill>
                  <a:latin typeface="Mark Pro" panose="020B0504020201010104" pitchFamily="34" charset="0"/>
                </a:rPr>
                <a:t>02</a:t>
              </a:r>
            </a:p>
          </p:txBody>
        </p:sp>
        <p:grpSp>
          <p:nvGrpSpPr>
            <p:cNvPr id="63" name="Group 62">
              <a:extLst>
                <a:ext uri="{FF2B5EF4-FFF2-40B4-BE49-F238E27FC236}">
                  <a16:creationId xmlns:a16="http://schemas.microsoft.com/office/drawing/2014/main" id="{897FB1B8-88B0-7C77-74FA-C7C4237607CF}"/>
                </a:ext>
              </a:extLst>
            </p:cNvPr>
            <p:cNvGrpSpPr/>
            <p:nvPr/>
          </p:nvGrpSpPr>
          <p:grpSpPr>
            <a:xfrm>
              <a:off x="3392707" y="2528887"/>
              <a:ext cx="4270384" cy="569935"/>
              <a:chOff x="4393744" y="1752919"/>
              <a:chExt cx="4270384" cy="569935"/>
            </a:xfrm>
          </p:grpSpPr>
          <p:sp>
            <p:nvSpPr>
              <p:cNvPr id="65" name="TextBox 64">
                <a:extLst>
                  <a:ext uri="{FF2B5EF4-FFF2-40B4-BE49-F238E27FC236}">
                    <a16:creationId xmlns:a16="http://schemas.microsoft.com/office/drawing/2014/main" id="{6BCC520F-4EF8-1548-E617-8081AD695AB1}"/>
                  </a:ext>
                </a:extLst>
              </p:cNvPr>
              <p:cNvSpPr txBox="1"/>
              <p:nvPr/>
            </p:nvSpPr>
            <p:spPr>
              <a:xfrm>
                <a:off x="5101758" y="1752919"/>
                <a:ext cx="3373682" cy="338554"/>
              </a:xfrm>
              <a:prstGeom prst="rect">
                <a:avLst/>
              </a:prstGeom>
              <a:noFill/>
            </p:spPr>
            <p:txBody>
              <a:bodyPr wrap="square" rtlCol="0">
                <a:spAutoFit/>
              </a:bodyPr>
              <a:lstStyle/>
              <a:p>
                <a:pPr algn="ctr"/>
                <a:r>
                  <a:rPr lang="en-GB" sz="1600" b="1" dirty="0">
                    <a:solidFill>
                      <a:srgbClr val="0099FF"/>
                    </a:solidFill>
                    <a:latin typeface="Mark Pro" panose="020B0504020201010104" pitchFamily="34" charset="0"/>
                  </a:rPr>
                  <a:t>Retirement Wave</a:t>
                </a:r>
              </a:p>
            </p:txBody>
          </p:sp>
          <p:sp>
            <p:nvSpPr>
              <p:cNvPr id="66" name="TextBox 65">
                <a:extLst>
                  <a:ext uri="{FF2B5EF4-FFF2-40B4-BE49-F238E27FC236}">
                    <a16:creationId xmlns:a16="http://schemas.microsoft.com/office/drawing/2014/main" id="{56C833EF-B5D7-4B75-31F6-DC65D533ABB5}"/>
                  </a:ext>
                </a:extLst>
              </p:cNvPr>
              <p:cNvSpPr txBox="1"/>
              <p:nvPr/>
            </p:nvSpPr>
            <p:spPr>
              <a:xfrm>
                <a:off x="4393744" y="2061244"/>
                <a:ext cx="4270384" cy="261610"/>
              </a:xfrm>
              <a:prstGeom prst="rect">
                <a:avLst/>
              </a:prstGeom>
              <a:noFill/>
            </p:spPr>
            <p:txBody>
              <a:bodyPr wrap="square" rtlCol="0">
                <a:spAutoFit/>
              </a:bodyPr>
              <a:lstStyle/>
              <a:p>
                <a:pPr algn="ctr"/>
                <a:r>
                  <a:rPr lang="en-US" sz="1100" dirty="0">
                    <a:solidFill>
                      <a:schemeClr val="bg1">
                        <a:lumMod val="50000"/>
                      </a:schemeClr>
                    </a:solidFill>
                    <a:latin typeface="Mark Pro" panose="020B0504020201010104" pitchFamily="34" charset="0"/>
                  </a:rPr>
                  <a:t>Potential retirement wave among older micro companies </a:t>
                </a:r>
                <a:endParaRPr lang="en-GB" sz="1100" dirty="0">
                  <a:solidFill>
                    <a:schemeClr val="bg1">
                      <a:lumMod val="50000"/>
                    </a:schemeClr>
                  </a:solidFill>
                  <a:latin typeface="Mark Pro" panose="020B0504020201010104" pitchFamily="34" charset="0"/>
                </a:endParaRPr>
              </a:p>
            </p:txBody>
          </p:sp>
        </p:grpSp>
        <p:sp>
          <p:nvSpPr>
            <p:cNvPr id="64" name="Rectangle 63">
              <a:extLst>
                <a:ext uri="{FF2B5EF4-FFF2-40B4-BE49-F238E27FC236}">
                  <a16:creationId xmlns:a16="http://schemas.microsoft.com/office/drawing/2014/main" id="{CE584012-BA31-72C4-D690-5A5E310D08F7}"/>
                </a:ext>
              </a:extLst>
            </p:cNvPr>
            <p:cNvSpPr/>
            <p:nvPr/>
          </p:nvSpPr>
          <p:spPr>
            <a:xfrm>
              <a:off x="8084017" y="3343323"/>
              <a:ext cx="169419" cy="579861"/>
            </a:xfrm>
            <a:prstGeom prst="rect">
              <a:avLst/>
            </a:prstGeom>
            <a:solidFill>
              <a:srgbClr val="009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3" name="Group 72">
            <a:extLst>
              <a:ext uri="{FF2B5EF4-FFF2-40B4-BE49-F238E27FC236}">
                <a16:creationId xmlns:a16="http://schemas.microsoft.com/office/drawing/2014/main" id="{508515F3-3905-735E-7F4B-CF5429D173EB}"/>
              </a:ext>
            </a:extLst>
          </p:cNvPr>
          <p:cNvGrpSpPr/>
          <p:nvPr/>
        </p:nvGrpSpPr>
        <p:grpSpPr>
          <a:xfrm>
            <a:off x="4866043" y="4072184"/>
            <a:ext cx="6604000" cy="1262743"/>
            <a:chOff x="2813961" y="3712032"/>
            <a:chExt cx="6604000" cy="1262743"/>
          </a:xfrm>
          <a:effectLst>
            <a:outerShdw blurRad="50800" dist="38100" dir="5400000" algn="t" rotWithShape="0">
              <a:prstClr val="black">
                <a:alpha val="40000"/>
              </a:prstClr>
            </a:outerShdw>
          </a:effectLst>
        </p:grpSpPr>
        <p:grpSp>
          <p:nvGrpSpPr>
            <p:cNvPr id="74" name="Group 73">
              <a:extLst>
                <a:ext uri="{FF2B5EF4-FFF2-40B4-BE49-F238E27FC236}">
                  <a16:creationId xmlns:a16="http://schemas.microsoft.com/office/drawing/2014/main" id="{51C6A587-A5D7-2AB1-2BE6-910EC560D349}"/>
                </a:ext>
              </a:extLst>
            </p:cNvPr>
            <p:cNvGrpSpPr/>
            <p:nvPr/>
          </p:nvGrpSpPr>
          <p:grpSpPr>
            <a:xfrm>
              <a:off x="2813961" y="3712032"/>
              <a:ext cx="6604000" cy="1262743"/>
              <a:chOff x="3062514" y="2166257"/>
              <a:chExt cx="6604000" cy="1262743"/>
            </a:xfrm>
          </p:grpSpPr>
          <p:sp>
            <p:nvSpPr>
              <p:cNvPr id="81" name="Rectangle: Rounded Corners 80">
                <a:extLst>
                  <a:ext uri="{FF2B5EF4-FFF2-40B4-BE49-F238E27FC236}">
                    <a16:creationId xmlns:a16="http://schemas.microsoft.com/office/drawing/2014/main" id="{BA12B76A-6060-CD89-52A7-7D7E1D3998A4}"/>
                  </a:ext>
                </a:extLst>
              </p:cNvPr>
              <p:cNvSpPr/>
              <p:nvPr/>
            </p:nvSpPr>
            <p:spPr>
              <a:xfrm>
                <a:off x="3062514" y="2369457"/>
                <a:ext cx="5646057" cy="856343"/>
              </a:xfrm>
              <a:prstGeom prst="roundRect">
                <a:avLst>
                  <a:gd name="adj" fmla="val 50000"/>
                </a:avLst>
              </a:prstGeom>
              <a:solidFill>
                <a:srgbClr val="8EB7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a:extLst>
                  <a:ext uri="{FF2B5EF4-FFF2-40B4-BE49-F238E27FC236}">
                    <a16:creationId xmlns:a16="http://schemas.microsoft.com/office/drawing/2014/main" id="{8DAE5FE8-3C79-B951-B1D5-F135EE639C1E}"/>
                  </a:ext>
                </a:extLst>
              </p:cNvPr>
              <p:cNvSpPr/>
              <p:nvPr/>
            </p:nvSpPr>
            <p:spPr>
              <a:xfrm>
                <a:off x="3889827" y="2369457"/>
                <a:ext cx="856343" cy="8563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Rounded Corners 82">
                <a:extLst>
                  <a:ext uri="{FF2B5EF4-FFF2-40B4-BE49-F238E27FC236}">
                    <a16:creationId xmlns:a16="http://schemas.microsoft.com/office/drawing/2014/main" id="{BA2B623A-1169-F1A8-54C1-F6DEB8049B2E}"/>
                  </a:ext>
                </a:extLst>
              </p:cNvPr>
              <p:cNvSpPr/>
              <p:nvPr/>
            </p:nvSpPr>
            <p:spPr>
              <a:xfrm>
                <a:off x="4007758" y="2369457"/>
                <a:ext cx="5658756" cy="856343"/>
              </a:xfrm>
              <a:prstGeom prst="roundRect">
                <a:avLst>
                  <a:gd name="adj" fmla="val 50000"/>
                </a:avLst>
              </a:prstGeom>
              <a:solidFill>
                <a:srgbClr val="8EB73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Rounded Corners 83">
                <a:extLst>
                  <a:ext uri="{FF2B5EF4-FFF2-40B4-BE49-F238E27FC236}">
                    <a16:creationId xmlns:a16="http://schemas.microsoft.com/office/drawing/2014/main" id="{6E61C359-C5E2-3A58-5F07-C5CC989B6814}"/>
                  </a:ext>
                </a:extLst>
              </p:cNvPr>
              <p:cNvSpPr/>
              <p:nvPr/>
            </p:nvSpPr>
            <p:spPr>
              <a:xfrm>
                <a:off x="3701146" y="2369457"/>
                <a:ext cx="5366658" cy="856343"/>
              </a:xfrm>
              <a:prstGeom prst="roundRect">
                <a:avLst>
                  <a:gd name="adj" fmla="val 50000"/>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Oval 84">
                <a:extLst>
                  <a:ext uri="{FF2B5EF4-FFF2-40B4-BE49-F238E27FC236}">
                    <a16:creationId xmlns:a16="http://schemas.microsoft.com/office/drawing/2014/main" id="{F0E53A16-C2A4-A294-A45A-00A2F1A41BE3}"/>
                  </a:ext>
                </a:extLst>
              </p:cNvPr>
              <p:cNvSpPr/>
              <p:nvPr/>
            </p:nvSpPr>
            <p:spPr>
              <a:xfrm>
                <a:off x="3701142" y="2166257"/>
                <a:ext cx="1233715" cy="12627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6" name="Oval 85">
                <a:extLst>
                  <a:ext uri="{FF2B5EF4-FFF2-40B4-BE49-F238E27FC236}">
                    <a16:creationId xmlns:a16="http://schemas.microsoft.com/office/drawing/2014/main" id="{51B9B829-8DB6-81DF-257B-23051459C6E6}"/>
                  </a:ext>
                </a:extLst>
              </p:cNvPr>
              <p:cNvSpPr/>
              <p:nvPr/>
            </p:nvSpPr>
            <p:spPr>
              <a:xfrm>
                <a:off x="3795483" y="2267856"/>
                <a:ext cx="1045030" cy="1059544"/>
              </a:xfrm>
              <a:prstGeom prst="ellipse">
                <a:avLst/>
              </a:prstGeom>
              <a:solidFill>
                <a:srgbClr val="8EB7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5" name="TextBox 74">
              <a:extLst>
                <a:ext uri="{FF2B5EF4-FFF2-40B4-BE49-F238E27FC236}">
                  <a16:creationId xmlns:a16="http://schemas.microsoft.com/office/drawing/2014/main" id="{793CFBFD-E701-02C7-52D0-023BF293F319}"/>
                </a:ext>
              </a:extLst>
            </p:cNvPr>
            <p:cNvSpPr txBox="1"/>
            <p:nvPr/>
          </p:nvSpPr>
          <p:spPr>
            <a:xfrm>
              <a:off x="3588669" y="3915231"/>
              <a:ext cx="1233715" cy="830997"/>
            </a:xfrm>
            <a:prstGeom prst="rect">
              <a:avLst/>
            </a:prstGeom>
            <a:noFill/>
          </p:spPr>
          <p:txBody>
            <a:bodyPr wrap="square" rtlCol="0">
              <a:spAutoFit/>
            </a:bodyPr>
            <a:lstStyle/>
            <a:p>
              <a:r>
                <a:rPr lang="en-GB" sz="4800" b="1" dirty="0">
                  <a:solidFill>
                    <a:schemeClr val="bg1"/>
                  </a:solidFill>
                  <a:latin typeface="Mark Pro" panose="020B0504020201010104" pitchFamily="34" charset="0"/>
                </a:rPr>
                <a:t>03</a:t>
              </a:r>
            </a:p>
          </p:txBody>
        </p:sp>
        <p:sp>
          <p:nvSpPr>
            <p:cNvPr id="76" name="TextBox 75">
              <a:extLst>
                <a:ext uri="{FF2B5EF4-FFF2-40B4-BE49-F238E27FC236}">
                  <a16:creationId xmlns:a16="http://schemas.microsoft.com/office/drawing/2014/main" id="{6CEB37C6-8942-40C0-1384-848C44442107}"/>
                </a:ext>
              </a:extLst>
            </p:cNvPr>
            <p:cNvSpPr txBox="1"/>
            <p:nvPr/>
          </p:nvSpPr>
          <p:spPr>
            <a:xfrm>
              <a:off x="7691675" y="3940578"/>
              <a:ext cx="1233715" cy="830997"/>
            </a:xfrm>
            <a:prstGeom prst="rect">
              <a:avLst/>
            </a:prstGeom>
            <a:noFill/>
          </p:spPr>
          <p:txBody>
            <a:bodyPr wrap="square" rtlCol="0">
              <a:spAutoFit/>
            </a:bodyPr>
            <a:lstStyle/>
            <a:p>
              <a:r>
                <a:rPr lang="en-GB" sz="4800" b="1" dirty="0">
                  <a:solidFill>
                    <a:schemeClr val="bg1"/>
                  </a:solidFill>
                  <a:latin typeface="Mark Pro" panose="020B0504020201010104" pitchFamily="34" charset="0"/>
                </a:rPr>
                <a:t>02</a:t>
              </a:r>
            </a:p>
          </p:txBody>
        </p:sp>
        <p:grpSp>
          <p:nvGrpSpPr>
            <p:cNvPr id="77" name="Group 76">
              <a:extLst>
                <a:ext uri="{FF2B5EF4-FFF2-40B4-BE49-F238E27FC236}">
                  <a16:creationId xmlns:a16="http://schemas.microsoft.com/office/drawing/2014/main" id="{08426EAF-4A79-2380-51FE-FEC81258280E}"/>
                </a:ext>
              </a:extLst>
            </p:cNvPr>
            <p:cNvGrpSpPr/>
            <p:nvPr/>
          </p:nvGrpSpPr>
          <p:grpSpPr>
            <a:xfrm>
              <a:off x="4284440" y="3908695"/>
              <a:ext cx="4477658" cy="588925"/>
              <a:chOff x="4470406" y="1742286"/>
              <a:chExt cx="4477658" cy="588925"/>
            </a:xfrm>
          </p:grpSpPr>
          <p:sp>
            <p:nvSpPr>
              <p:cNvPr id="79" name="TextBox 78">
                <a:extLst>
                  <a:ext uri="{FF2B5EF4-FFF2-40B4-BE49-F238E27FC236}">
                    <a16:creationId xmlns:a16="http://schemas.microsoft.com/office/drawing/2014/main" id="{4672FDB7-B003-B6E8-B4CC-04D0A8976438}"/>
                  </a:ext>
                </a:extLst>
              </p:cNvPr>
              <p:cNvSpPr txBox="1"/>
              <p:nvPr/>
            </p:nvSpPr>
            <p:spPr>
              <a:xfrm>
                <a:off x="4470406" y="1742286"/>
                <a:ext cx="4477658" cy="338554"/>
              </a:xfrm>
              <a:prstGeom prst="rect">
                <a:avLst/>
              </a:prstGeom>
              <a:noFill/>
            </p:spPr>
            <p:txBody>
              <a:bodyPr wrap="square" rtlCol="0">
                <a:spAutoFit/>
              </a:bodyPr>
              <a:lstStyle/>
              <a:p>
                <a:pPr algn="ctr"/>
                <a:r>
                  <a:rPr lang="en-GB" sz="1600" b="1" dirty="0">
                    <a:solidFill>
                      <a:srgbClr val="8EB73C"/>
                    </a:solidFill>
                    <a:latin typeface="Mark Pro" panose="020B0504020201010104" pitchFamily="34" charset="0"/>
                  </a:rPr>
                  <a:t>Engagement</a:t>
                </a:r>
              </a:p>
            </p:txBody>
          </p:sp>
          <p:sp>
            <p:nvSpPr>
              <p:cNvPr id="80" name="TextBox 79">
                <a:extLst>
                  <a:ext uri="{FF2B5EF4-FFF2-40B4-BE49-F238E27FC236}">
                    <a16:creationId xmlns:a16="http://schemas.microsoft.com/office/drawing/2014/main" id="{E9FF213A-77B9-B802-9B6F-E50A81A3C8A4}"/>
                  </a:ext>
                </a:extLst>
              </p:cNvPr>
              <p:cNvSpPr txBox="1"/>
              <p:nvPr/>
            </p:nvSpPr>
            <p:spPr>
              <a:xfrm>
                <a:off x="4602843" y="2069601"/>
                <a:ext cx="4288976" cy="261610"/>
              </a:xfrm>
              <a:prstGeom prst="rect">
                <a:avLst/>
              </a:prstGeom>
              <a:noFill/>
            </p:spPr>
            <p:txBody>
              <a:bodyPr wrap="square" rtlCol="0">
                <a:spAutoFit/>
              </a:bodyPr>
              <a:lstStyle/>
              <a:p>
                <a:pPr algn="ctr"/>
                <a:r>
                  <a:rPr lang="en-US" sz="1100" dirty="0">
                    <a:solidFill>
                      <a:schemeClr val="bg1">
                        <a:lumMod val="50000"/>
                      </a:schemeClr>
                    </a:solidFill>
                    <a:latin typeface="Mark Pro" panose="020B0504020201010104" pitchFamily="34" charset="0"/>
                  </a:rPr>
                  <a:t>Engagement issues with new members</a:t>
                </a:r>
                <a:endParaRPr lang="en-GB" sz="1100" dirty="0">
                  <a:solidFill>
                    <a:schemeClr val="bg1">
                      <a:lumMod val="50000"/>
                    </a:schemeClr>
                  </a:solidFill>
                  <a:latin typeface="Mark Pro" panose="020B0504020201010104" pitchFamily="34" charset="0"/>
                </a:endParaRPr>
              </a:p>
            </p:txBody>
          </p:sp>
        </p:grpSp>
      </p:grpSp>
      <p:sp>
        <p:nvSpPr>
          <p:cNvPr id="5" name="TextBox 4">
            <a:extLst>
              <a:ext uri="{FF2B5EF4-FFF2-40B4-BE49-F238E27FC236}">
                <a16:creationId xmlns:a16="http://schemas.microsoft.com/office/drawing/2014/main" id="{FD97A8E3-BE69-3B4D-631A-2850F1C08D17}"/>
              </a:ext>
            </a:extLst>
          </p:cNvPr>
          <p:cNvSpPr txBox="1"/>
          <p:nvPr/>
        </p:nvSpPr>
        <p:spPr>
          <a:xfrm>
            <a:off x="991161" y="2974579"/>
            <a:ext cx="6204096" cy="954107"/>
          </a:xfrm>
          <a:prstGeom prst="rect">
            <a:avLst/>
          </a:prstGeom>
          <a:noFill/>
        </p:spPr>
        <p:txBody>
          <a:bodyPr wrap="square">
            <a:spAutoFit/>
          </a:bodyPr>
          <a:lstStyle/>
          <a:p>
            <a:r>
              <a:rPr lang="en-GB" sz="2800" b="1" dirty="0">
                <a:solidFill>
                  <a:srgbClr val="009DE0"/>
                </a:solidFill>
                <a:latin typeface="MarkPro-Black" panose="020B0A04020101010102" pitchFamily="34" charset="0"/>
              </a:rPr>
              <a:t>What should SNIPEF </a:t>
            </a:r>
          </a:p>
          <a:p>
            <a:r>
              <a:rPr lang="en-GB" sz="2800" b="1" dirty="0">
                <a:solidFill>
                  <a:srgbClr val="009DE0"/>
                </a:solidFill>
                <a:latin typeface="MarkPro-Black" panose="020B0A04020101010102" pitchFamily="34" charset="0"/>
              </a:rPr>
              <a:t>be concerned about?</a:t>
            </a:r>
          </a:p>
        </p:txBody>
      </p:sp>
      <p:sp>
        <p:nvSpPr>
          <p:cNvPr id="9" name="Rectangle 8">
            <a:extLst>
              <a:ext uri="{FF2B5EF4-FFF2-40B4-BE49-F238E27FC236}">
                <a16:creationId xmlns:a16="http://schemas.microsoft.com/office/drawing/2014/main" id="{8379B1D7-B6E0-C1DF-8EE1-DC417B2A63FF}"/>
              </a:ext>
            </a:extLst>
          </p:cNvPr>
          <p:cNvSpPr/>
          <p:nvPr/>
        </p:nvSpPr>
        <p:spPr>
          <a:xfrm>
            <a:off x="28088" y="0"/>
            <a:ext cx="648000" cy="6888908"/>
          </a:xfrm>
          <a:prstGeom prst="rect">
            <a:avLst/>
          </a:prstGeom>
          <a:solidFill>
            <a:srgbClr val="8CC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70D55A8D-50BE-68F8-D192-03E7C948E810}"/>
              </a:ext>
            </a:extLst>
          </p:cNvPr>
          <p:cNvSpPr txBox="1"/>
          <p:nvPr/>
        </p:nvSpPr>
        <p:spPr>
          <a:xfrm rot="16200000">
            <a:off x="-810397" y="3182844"/>
            <a:ext cx="2257349" cy="523220"/>
          </a:xfrm>
          <a:prstGeom prst="rect">
            <a:avLst/>
          </a:prstGeom>
          <a:noFill/>
        </p:spPr>
        <p:txBody>
          <a:bodyPr wrap="none" rtlCol="0">
            <a:spAutoFit/>
          </a:bodyPr>
          <a:lstStyle/>
          <a:p>
            <a:r>
              <a:rPr lang="en-GB" sz="2800" b="1" dirty="0">
                <a:solidFill>
                  <a:schemeClr val="bg1"/>
                </a:solidFill>
                <a:latin typeface="Mark Pro" panose="020B0504020201010104" pitchFamily="34" charset="0"/>
              </a:rPr>
              <a:t>Conclusions</a:t>
            </a:r>
          </a:p>
        </p:txBody>
      </p:sp>
      <p:pic>
        <p:nvPicPr>
          <p:cNvPr id="11" name="Picture 10" descr="A blue and black logo&#10;&#10;Description automatically generated">
            <a:extLst>
              <a:ext uri="{FF2B5EF4-FFF2-40B4-BE49-F238E27FC236}">
                <a16:creationId xmlns:a16="http://schemas.microsoft.com/office/drawing/2014/main" id="{3AF303F4-BDF0-12AE-3E85-1F85E0AA7B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7045" y="5949431"/>
            <a:ext cx="2237423" cy="604605"/>
          </a:xfrm>
          <a:prstGeom prst="rect">
            <a:avLst/>
          </a:prstGeom>
        </p:spPr>
      </p:pic>
    </p:spTree>
    <p:extLst>
      <p:ext uri="{BB962C8B-B14F-4D97-AF65-F5344CB8AC3E}">
        <p14:creationId xmlns:p14="http://schemas.microsoft.com/office/powerpoint/2010/main" val="6264826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E82E410-DF58-113D-5FF2-8DB0E5BA6DF7}"/>
              </a:ext>
            </a:extLst>
          </p:cNvPr>
          <p:cNvSpPr/>
          <p:nvPr/>
        </p:nvSpPr>
        <p:spPr>
          <a:xfrm>
            <a:off x="-60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6" name="Group 25">
            <a:extLst>
              <a:ext uri="{FF2B5EF4-FFF2-40B4-BE49-F238E27FC236}">
                <a16:creationId xmlns:a16="http://schemas.microsoft.com/office/drawing/2014/main" id="{69FEDB4C-67CE-7FC3-E460-98CEE95E5ADE}"/>
              </a:ext>
            </a:extLst>
          </p:cNvPr>
          <p:cNvGrpSpPr/>
          <p:nvPr/>
        </p:nvGrpSpPr>
        <p:grpSpPr>
          <a:xfrm>
            <a:off x="4851966" y="216604"/>
            <a:ext cx="6604000" cy="1465231"/>
            <a:chOff x="2813961" y="1084946"/>
            <a:chExt cx="6604000" cy="1465231"/>
          </a:xfrm>
          <a:effectLst>
            <a:outerShdw blurRad="50800" dist="38100" dir="5400000" algn="t" rotWithShape="0">
              <a:prstClr val="black">
                <a:alpha val="40000"/>
              </a:prstClr>
            </a:outerShdw>
          </a:effectLst>
        </p:grpSpPr>
        <p:grpSp>
          <p:nvGrpSpPr>
            <p:cNvPr id="27" name="Group 26">
              <a:extLst>
                <a:ext uri="{FF2B5EF4-FFF2-40B4-BE49-F238E27FC236}">
                  <a16:creationId xmlns:a16="http://schemas.microsoft.com/office/drawing/2014/main" id="{2AB93B91-F0F4-B958-BA8C-7EA1B3885D3D}"/>
                </a:ext>
              </a:extLst>
            </p:cNvPr>
            <p:cNvGrpSpPr/>
            <p:nvPr/>
          </p:nvGrpSpPr>
          <p:grpSpPr>
            <a:xfrm>
              <a:off x="2813961" y="1084946"/>
              <a:ext cx="6604000" cy="1262743"/>
              <a:chOff x="3062514" y="2166257"/>
              <a:chExt cx="6604000" cy="1262743"/>
            </a:xfrm>
          </p:grpSpPr>
          <p:sp>
            <p:nvSpPr>
              <p:cNvPr id="38" name="Rectangle: Rounded Corners 37">
                <a:extLst>
                  <a:ext uri="{FF2B5EF4-FFF2-40B4-BE49-F238E27FC236}">
                    <a16:creationId xmlns:a16="http://schemas.microsoft.com/office/drawing/2014/main" id="{DE9BD106-1D13-04CE-746F-4E2AA659E74F}"/>
                  </a:ext>
                </a:extLst>
              </p:cNvPr>
              <p:cNvSpPr/>
              <p:nvPr/>
            </p:nvSpPr>
            <p:spPr>
              <a:xfrm>
                <a:off x="3062514" y="2369457"/>
                <a:ext cx="5646057" cy="856343"/>
              </a:xfrm>
              <a:prstGeom prst="roundRect">
                <a:avLst>
                  <a:gd name="adj" fmla="val 50000"/>
                </a:avLst>
              </a:prstGeom>
              <a:solidFill>
                <a:srgbClr val="644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8EB73C"/>
                  </a:solidFill>
                </a:endParaRPr>
              </a:p>
            </p:txBody>
          </p:sp>
          <p:sp>
            <p:nvSpPr>
              <p:cNvPr id="39" name="Oval 38">
                <a:extLst>
                  <a:ext uri="{FF2B5EF4-FFF2-40B4-BE49-F238E27FC236}">
                    <a16:creationId xmlns:a16="http://schemas.microsoft.com/office/drawing/2014/main" id="{58FA11B5-3361-D61C-2A27-E6C6E4963554}"/>
                  </a:ext>
                </a:extLst>
              </p:cNvPr>
              <p:cNvSpPr/>
              <p:nvPr/>
            </p:nvSpPr>
            <p:spPr>
              <a:xfrm>
                <a:off x="3889827" y="2369457"/>
                <a:ext cx="856343" cy="8563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C3EED49C-7E0F-3481-BE88-6D741C2D7656}"/>
                  </a:ext>
                </a:extLst>
              </p:cNvPr>
              <p:cNvSpPr/>
              <p:nvPr/>
            </p:nvSpPr>
            <p:spPr>
              <a:xfrm>
                <a:off x="4007758" y="2369457"/>
                <a:ext cx="5658756" cy="856343"/>
              </a:xfrm>
              <a:prstGeom prst="roundRect">
                <a:avLst>
                  <a:gd name="adj" fmla="val 50000"/>
                </a:avLst>
              </a:prstGeom>
              <a:solidFill>
                <a:srgbClr val="644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94CB61DB-F42E-6E7A-5848-BAC5BB8C8F07}"/>
                  </a:ext>
                </a:extLst>
              </p:cNvPr>
              <p:cNvSpPr/>
              <p:nvPr/>
            </p:nvSpPr>
            <p:spPr>
              <a:xfrm>
                <a:off x="3701146" y="2369457"/>
                <a:ext cx="5366658" cy="856343"/>
              </a:xfrm>
              <a:prstGeom prst="roundRect">
                <a:avLst>
                  <a:gd name="adj" fmla="val 50000"/>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32B7F11F-2FEC-ADE8-12A8-6FC2208980A3}"/>
                  </a:ext>
                </a:extLst>
              </p:cNvPr>
              <p:cNvSpPr/>
              <p:nvPr/>
            </p:nvSpPr>
            <p:spPr>
              <a:xfrm>
                <a:off x="3701142" y="2166257"/>
                <a:ext cx="1233715" cy="12627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Oval 48">
                <a:extLst>
                  <a:ext uri="{FF2B5EF4-FFF2-40B4-BE49-F238E27FC236}">
                    <a16:creationId xmlns:a16="http://schemas.microsoft.com/office/drawing/2014/main" id="{BC24D267-9F15-34DE-95C9-E8773F4B5D33}"/>
                  </a:ext>
                </a:extLst>
              </p:cNvPr>
              <p:cNvSpPr/>
              <p:nvPr/>
            </p:nvSpPr>
            <p:spPr>
              <a:xfrm>
                <a:off x="3795483" y="2267856"/>
                <a:ext cx="1045030" cy="1059544"/>
              </a:xfrm>
              <a:prstGeom prst="ellipse">
                <a:avLst/>
              </a:prstGeom>
              <a:solidFill>
                <a:srgbClr val="644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 name="TextBox 30">
              <a:extLst>
                <a:ext uri="{FF2B5EF4-FFF2-40B4-BE49-F238E27FC236}">
                  <a16:creationId xmlns:a16="http://schemas.microsoft.com/office/drawing/2014/main" id="{F855A7A5-883A-6E02-219D-11C882EA516C}"/>
                </a:ext>
              </a:extLst>
            </p:cNvPr>
            <p:cNvSpPr txBox="1"/>
            <p:nvPr/>
          </p:nvSpPr>
          <p:spPr>
            <a:xfrm>
              <a:off x="3632205" y="1272447"/>
              <a:ext cx="1233715" cy="830997"/>
            </a:xfrm>
            <a:prstGeom prst="rect">
              <a:avLst/>
            </a:prstGeom>
            <a:noFill/>
          </p:spPr>
          <p:txBody>
            <a:bodyPr wrap="square" rtlCol="0">
              <a:spAutoFit/>
            </a:bodyPr>
            <a:lstStyle/>
            <a:p>
              <a:r>
                <a:rPr lang="en-GB" sz="4800" b="1" dirty="0">
                  <a:solidFill>
                    <a:schemeClr val="bg1"/>
                  </a:solidFill>
                  <a:latin typeface="Mark Pro" panose="020B0504020201010104" pitchFamily="34" charset="0"/>
                </a:rPr>
                <a:t>01</a:t>
              </a:r>
            </a:p>
          </p:txBody>
        </p:sp>
        <p:grpSp>
          <p:nvGrpSpPr>
            <p:cNvPr id="34" name="Group 33">
              <a:extLst>
                <a:ext uri="{FF2B5EF4-FFF2-40B4-BE49-F238E27FC236}">
                  <a16:creationId xmlns:a16="http://schemas.microsoft.com/office/drawing/2014/main" id="{C3C99C09-AB42-61C1-19E2-CAA142687B53}"/>
                </a:ext>
              </a:extLst>
            </p:cNvPr>
            <p:cNvGrpSpPr/>
            <p:nvPr/>
          </p:nvGrpSpPr>
          <p:grpSpPr>
            <a:xfrm>
              <a:off x="4615548" y="1275469"/>
              <a:ext cx="4048579" cy="882836"/>
              <a:chOff x="4615548" y="1725407"/>
              <a:chExt cx="4048579" cy="882836"/>
            </a:xfrm>
          </p:grpSpPr>
          <p:sp>
            <p:nvSpPr>
              <p:cNvPr id="36" name="TextBox 35">
                <a:extLst>
                  <a:ext uri="{FF2B5EF4-FFF2-40B4-BE49-F238E27FC236}">
                    <a16:creationId xmlns:a16="http://schemas.microsoft.com/office/drawing/2014/main" id="{40FCC86A-B017-4158-305E-7D7D3FF6F347}"/>
                  </a:ext>
                </a:extLst>
              </p:cNvPr>
              <p:cNvSpPr txBox="1"/>
              <p:nvPr/>
            </p:nvSpPr>
            <p:spPr>
              <a:xfrm>
                <a:off x="5309982" y="1725407"/>
                <a:ext cx="2459257" cy="338554"/>
              </a:xfrm>
              <a:prstGeom prst="rect">
                <a:avLst/>
              </a:prstGeom>
              <a:noFill/>
            </p:spPr>
            <p:txBody>
              <a:bodyPr wrap="square" rtlCol="0">
                <a:spAutoFit/>
              </a:bodyPr>
              <a:lstStyle/>
              <a:p>
                <a:pPr algn="ctr"/>
                <a:r>
                  <a:rPr lang="en-GB" sz="1600" b="1" dirty="0">
                    <a:solidFill>
                      <a:srgbClr val="00205B"/>
                    </a:solidFill>
                    <a:latin typeface="Mark Pro" panose="020B0504020201010104" pitchFamily="34" charset="0"/>
                  </a:rPr>
                  <a:t>Events</a:t>
                </a:r>
              </a:p>
            </p:txBody>
          </p:sp>
          <p:sp>
            <p:nvSpPr>
              <p:cNvPr id="37" name="TextBox 36">
                <a:extLst>
                  <a:ext uri="{FF2B5EF4-FFF2-40B4-BE49-F238E27FC236}">
                    <a16:creationId xmlns:a16="http://schemas.microsoft.com/office/drawing/2014/main" id="{79BE1CC0-EDDF-6DDD-995C-8E579A5107FC}"/>
                  </a:ext>
                </a:extLst>
              </p:cNvPr>
              <p:cNvSpPr txBox="1"/>
              <p:nvPr/>
            </p:nvSpPr>
            <p:spPr>
              <a:xfrm>
                <a:off x="4615548" y="2008079"/>
                <a:ext cx="4048579" cy="600164"/>
              </a:xfrm>
              <a:prstGeom prst="rect">
                <a:avLst/>
              </a:prstGeom>
              <a:noFill/>
            </p:spPr>
            <p:txBody>
              <a:bodyPr wrap="square" rtlCol="0">
                <a:spAutoFit/>
              </a:bodyPr>
              <a:lstStyle/>
              <a:p>
                <a:pPr algn="ctr"/>
                <a:r>
                  <a:rPr lang="en-US" sz="1100" dirty="0">
                    <a:solidFill>
                      <a:schemeClr val="bg1">
                        <a:lumMod val="50000"/>
                      </a:schemeClr>
                    </a:solidFill>
                    <a:latin typeface="Mark Pro" panose="020B0504020201010104" pitchFamily="34" charset="0"/>
                  </a:rPr>
                  <a:t>Members show a disinterest in events. Some Associations have a track record of success. Review delivery.</a:t>
                </a:r>
                <a:endParaRPr lang="en-GB" sz="1100" dirty="0">
                  <a:solidFill>
                    <a:schemeClr val="bg1">
                      <a:lumMod val="50000"/>
                    </a:schemeClr>
                  </a:solidFill>
                  <a:latin typeface="Mark Pro" panose="020B0504020201010104" pitchFamily="34" charset="0"/>
                </a:endParaRPr>
              </a:p>
            </p:txBody>
          </p:sp>
        </p:grpSp>
        <p:sp>
          <p:nvSpPr>
            <p:cNvPr id="35" name="Rectangle 34">
              <a:extLst>
                <a:ext uri="{FF2B5EF4-FFF2-40B4-BE49-F238E27FC236}">
                  <a16:creationId xmlns:a16="http://schemas.microsoft.com/office/drawing/2014/main" id="{CD9C8F38-5D6D-7CCB-781C-A25C031DB9DD}"/>
                </a:ext>
              </a:extLst>
            </p:cNvPr>
            <p:cNvSpPr/>
            <p:nvPr/>
          </p:nvSpPr>
          <p:spPr>
            <a:xfrm>
              <a:off x="4002067" y="1970316"/>
              <a:ext cx="169419" cy="579861"/>
            </a:xfrm>
            <a:prstGeom prst="rect">
              <a:avLst/>
            </a:prstGeom>
            <a:solidFill>
              <a:srgbClr val="644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0" name="Group 59">
            <a:extLst>
              <a:ext uri="{FF2B5EF4-FFF2-40B4-BE49-F238E27FC236}">
                <a16:creationId xmlns:a16="http://schemas.microsoft.com/office/drawing/2014/main" id="{DA20FCD2-26A1-8975-4677-3EB2BDEB4A7E}"/>
              </a:ext>
            </a:extLst>
          </p:cNvPr>
          <p:cNvGrpSpPr/>
          <p:nvPr/>
        </p:nvGrpSpPr>
        <p:grpSpPr>
          <a:xfrm>
            <a:off x="4832005" y="1479348"/>
            <a:ext cx="6604000" cy="1575494"/>
            <a:chOff x="2794000" y="2347690"/>
            <a:chExt cx="6604000" cy="1575494"/>
          </a:xfrm>
          <a:effectLst>
            <a:outerShdw blurRad="50800" dist="38100" dir="5400000" algn="t" rotWithShape="0">
              <a:prstClr val="black">
                <a:alpha val="40000"/>
              </a:prstClr>
            </a:outerShdw>
          </a:effectLst>
        </p:grpSpPr>
        <p:grpSp>
          <p:nvGrpSpPr>
            <p:cNvPr id="61" name="Group 60">
              <a:extLst>
                <a:ext uri="{FF2B5EF4-FFF2-40B4-BE49-F238E27FC236}">
                  <a16:creationId xmlns:a16="http://schemas.microsoft.com/office/drawing/2014/main" id="{756BEBA0-9BC9-99D2-EB4B-84299409BFCD}"/>
                </a:ext>
              </a:extLst>
            </p:cNvPr>
            <p:cNvGrpSpPr/>
            <p:nvPr/>
          </p:nvGrpSpPr>
          <p:grpSpPr>
            <a:xfrm rot="10800000">
              <a:off x="2794000" y="2347690"/>
              <a:ext cx="6604000" cy="1262743"/>
              <a:chOff x="3062514" y="2166257"/>
              <a:chExt cx="6604000" cy="1262743"/>
            </a:xfrm>
          </p:grpSpPr>
          <p:sp>
            <p:nvSpPr>
              <p:cNvPr id="67" name="Rectangle: Rounded Corners 66">
                <a:extLst>
                  <a:ext uri="{FF2B5EF4-FFF2-40B4-BE49-F238E27FC236}">
                    <a16:creationId xmlns:a16="http://schemas.microsoft.com/office/drawing/2014/main" id="{51238995-14AF-E66E-00C9-B7F3D7563F55}"/>
                  </a:ext>
                </a:extLst>
              </p:cNvPr>
              <p:cNvSpPr/>
              <p:nvPr/>
            </p:nvSpPr>
            <p:spPr>
              <a:xfrm>
                <a:off x="3062514" y="2369457"/>
                <a:ext cx="5646057" cy="856343"/>
              </a:xfrm>
              <a:prstGeom prst="roundRect">
                <a:avLst>
                  <a:gd name="adj" fmla="val 50000"/>
                </a:avLst>
              </a:prstGeom>
              <a:solidFill>
                <a:srgbClr val="F6D5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802CBFE9-EE66-F319-C6AD-F9E5F0B14861}"/>
                  </a:ext>
                </a:extLst>
              </p:cNvPr>
              <p:cNvSpPr/>
              <p:nvPr/>
            </p:nvSpPr>
            <p:spPr>
              <a:xfrm>
                <a:off x="3889827" y="2369457"/>
                <a:ext cx="856343" cy="8563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Rounded Corners 68">
                <a:extLst>
                  <a:ext uri="{FF2B5EF4-FFF2-40B4-BE49-F238E27FC236}">
                    <a16:creationId xmlns:a16="http://schemas.microsoft.com/office/drawing/2014/main" id="{4A81956B-E296-8599-ADF1-15A6E74F629B}"/>
                  </a:ext>
                </a:extLst>
              </p:cNvPr>
              <p:cNvSpPr/>
              <p:nvPr/>
            </p:nvSpPr>
            <p:spPr>
              <a:xfrm>
                <a:off x="4007758" y="2369457"/>
                <a:ext cx="5658756" cy="856343"/>
              </a:xfrm>
              <a:prstGeom prst="roundRect">
                <a:avLst>
                  <a:gd name="adj" fmla="val 50000"/>
                </a:avLst>
              </a:prstGeom>
              <a:solidFill>
                <a:srgbClr val="F6D5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Rounded Corners 69">
                <a:extLst>
                  <a:ext uri="{FF2B5EF4-FFF2-40B4-BE49-F238E27FC236}">
                    <a16:creationId xmlns:a16="http://schemas.microsoft.com/office/drawing/2014/main" id="{EB168FE2-13CF-2BA4-5DE8-AB8EFB39AC6E}"/>
                  </a:ext>
                </a:extLst>
              </p:cNvPr>
              <p:cNvSpPr/>
              <p:nvPr/>
            </p:nvSpPr>
            <p:spPr>
              <a:xfrm>
                <a:off x="3701146" y="2369457"/>
                <a:ext cx="5366658" cy="856343"/>
              </a:xfrm>
              <a:prstGeom prst="roundRect">
                <a:avLst>
                  <a:gd name="adj" fmla="val 50000"/>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3367C5AA-A951-AB46-1624-C9D39699CBE1}"/>
                  </a:ext>
                </a:extLst>
              </p:cNvPr>
              <p:cNvSpPr/>
              <p:nvPr/>
            </p:nvSpPr>
            <p:spPr>
              <a:xfrm>
                <a:off x="3701142" y="2166257"/>
                <a:ext cx="1233715" cy="12627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 name="Oval 71">
                <a:extLst>
                  <a:ext uri="{FF2B5EF4-FFF2-40B4-BE49-F238E27FC236}">
                    <a16:creationId xmlns:a16="http://schemas.microsoft.com/office/drawing/2014/main" id="{FB525851-AF81-5E52-1995-60768DDB1E7F}"/>
                  </a:ext>
                </a:extLst>
              </p:cNvPr>
              <p:cNvSpPr/>
              <p:nvPr/>
            </p:nvSpPr>
            <p:spPr>
              <a:xfrm>
                <a:off x="3795483" y="2267856"/>
                <a:ext cx="1045030" cy="1059544"/>
              </a:xfrm>
              <a:prstGeom prst="ellipse">
                <a:avLst/>
              </a:prstGeom>
              <a:solidFill>
                <a:srgbClr val="F6D5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2" name="TextBox 61">
              <a:extLst>
                <a:ext uri="{FF2B5EF4-FFF2-40B4-BE49-F238E27FC236}">
                  <a16:creationId xmlns:a16="http://schemas.microsoft.com/office/drawing/2014/main" id="{3A4B3187-AFC0-CA60-8123-DDD8FC84C84A}"/>
                </a:ext>
              </a:extLst>
            </p:cNvPr>
            <p:cNvSpPr txBox="1"/>
            <p:nvPr/>
          </p:nvSpPr>
          <p:spPr>
            <a:xfrm>
              <a:off x="7691675" y="2550177"/>
              <a:ext cx="1233715" cy="830997"/>
            </a:xfrm>
            <a:prstGeom prst="rect">
              <a:avLst/>
            </a:prstGeom>
            <a:noFill/>
          </p:spPr>
          <p:txBody>
            <a:bodyPr wrap="square" rtlCol="0">
              <a:spAutoFit/>
            </a:bodyPr>
            <a:lstStyle/>
            <a:p>
              <a:r>
                <a:rPr lang="en-GB" sz="4800" b="1" dirty="0">
                  <a:solidFill>
                    <a:schemeClr val="bg1"/>
                  </a:solidFill>
                  <a:latin typeface="Mark Pro" panose="020B0504020201010104" pitchFamily="34" charset="0"/>
                </a:rPr>
                <a:t>02</a:t>
              </a:r>
            </a:p>
          </p:txBody>
        </p:sp>
        <p:grpSp>
          <p:nvGrpSpPr>
            <p:cNvPr id="63" name="Group 62">
              <a:extLst>
                <a:ext uri="{FF2B5EF4-FFF2-40B4-BE49-F238E27FC236}">
                  <a16:creationId xmlns:a16="http://schemas.microsoft.com/office/drawing/2014/main" id="{897FB1B8-88B0-7C77-74FA-C7C4237607CF}"/>
                </a:ext>
              </a:extLst>
            </p:cNvPr>
            <p:cNvGrpSpPr/>
            <p:nvPr/>
          </p:nvGrpSpPr>
          <p:grpSpPr>
            <a:xfrm>
              <a:off x="3392707" y="2528887"/>
              <a:ext cx="4270384" cy="908489"/>
              <a:chOff x="4393744" y="1752919"/>
              <a:chExt cx="4270384" cy="908489"/>
            </a:xfrm>
          </p:grpSpPr>
          <p:sp>
            <p:nvSpPr>
              <p:cNvPr id="65" name="TextBox 64">
                <a:extLst>
                  <a:ext uri="{FF2B5EF4-FFF2-40B4-BE49-F238E27FC236}">
                    <a16:creationId xmlns:a16="http://schemas.microsoft.com/office/drawing/2014/main" id="{6BCC520F-4EF8-1548-E617-8081AD695AB1}"/>
                  </a:ext>
                </a:extLst>
              </p:cNvPr>
              <p:cNvSpPr txBox="1"/>
              <p:nvPr/>
            </p:nvSpPr>
            <p:spPr>
              <a:xfrm>
                <a:off x="5101758" y="1752919"/>
                <a:ext cx="3373682" cy="338554"/>
              </a:xfrm>
              <a:prstGeom prst="rect">
                <a:avLst/>
              </a:prstGeom>
              <a:noFill/>
            </p:spPr>
            <p:txBody>
              <a:bodyPr wrap="square" rtlCol="0">
                <a:spAutoFit/>
              </a:bodyPr>
              <a:lstStyle/>
              <a:p>
                <a:pPr algn="ctr"/>
                <a:r>
                  <a:rPr lang="en-GB" sz="1600" b="1" dirty="0">
                    <a:solidFill>
                      <a:srgbClr val="F6D50F"/>
                    </a:solidFill>
                    <a:latin typeface="Mark Pro" panose="020B0504020201010104" pitchFamily="34" charset="0"/>
                  </a:rPr>
                  <a:t>Outdated Training Modules</a:t>
                </a:r>
              </a:p>
            </p:txBody>
          </p:sp>
          <p:sp>
            <p:nvSpPr>
              <p:cNvPr id="66" name="TextBox 65">
                <a:extLst>
                  <a:ext uri="{FF2B5EF4-FFF2-40B4-BE49-F238E27FC236}">
                    <a16:creationId xmlns:a16="http://schemas.microsoft.com/office/drawing/2014/main" id="{56C833EF-B5D7-4B75-31F6-DC65D533ABB5}"/>
                  </a:ext>
                </a:extLst>
              </p:cNvPr>
              <p:cNvSpPr txBox="1"/>
              <p:nvPr/>
            </p:nvSpPr>
            <p:spPr>
              <a:xfrm>
                <a:off x="4393744" y="2061244"/>
                <a:ext cx="4270384" cy="600164"/>
              </a:xfrm>
              <a:prstGeom prst="rect">
                <a:avLst/>
              </a:prstGeom>
              <a:noFill/>
            </p:spPr>
            <p:txBody>
              <a:bodyPr wrap="square" rtlCol="0">
                <a:spAutoFit/>
              </a:bodyPr>
              <a:lstStyle/>
              <a:p>
                <a:pPr algn="ctr"/>
                <a:r>
                  <a:rPr lang="en-US" sz="1100" dirty="0">
                    <a:solidFill>
                      <a:schemeClr val="bg1">
                        <a:lumMod val="50000"/>
                      </a:schemeClr>
                    </a:solidFill>
                    <a:latin typeface="Mark Pro" panose="020B0504020201010104" pitchFamily="34" charset="0"/>
                  </a:rPr>
                  <a:t>Feedback from focus groups highlighted the need for relevant training and concerns about the outdated apprenticeship curriculum.</a:t>
                </a:r>
                <a:endParaRPr lang="en-GB" sz="1100" dirty="0">
                  <a:solidFill>
                    <a:schemeClr val="bg1">
                      <a:lumMod val="50000"/>
                    </a:schemeClr>
                  </a:solidFill>
                  <a:latin typeface="Mark Pro" panose="020B0504020201010104" pitchFamily="34" charset="0"/>
                </a:endParaRPr>
              </a:p>
            </p:txBody>
          </p:sp>
        </p:grpSp>
        <p:sp>
          <p:nvSpPr>
            <p:cNvPr id="64" name="Rectangle 63">
              <a:extLst>
                <a:ext uri="{FF2B5EF4-FFF2-40B4-BE49-F238E27FC236}">
                  <a16:creationId xmlns:a16="http://schemas.microsoft.com/office/drawing/2014/main" id="{CE584012-BA31-72C4-D690-5A5E310D08F7}"/>
                </a:ext>
              </a:extLst>
            </p:cNvPr>
            <p:cNvSpPr/>
            <p:nvPr/>
          </p:nvSpPr>
          <p:spPr>
            <a:xfrm>
              <a:off x="8084017" y="3343323"/>
              <a:ext cx="169419" cy="579861"/>
            </a:xfrm>
            <a:prstGeom prst="rect">
              <a:avLst/>
            </a:prstGeom>
            <a:solidFill>
              <a:srgbClr val="F6D5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73" name="Group 72">
            <a:extLst>
              <a:ext uri="{FF2B5EF4-FFF2-40B4-BE49-F238E27FC236}">
                <a16:creationId xmlns:a16="http://schemas.microsoft.com/office/drawing/2014/main" id="{508515F3-3905-735E-7F4B-CF5429D173EB}"/>
              </a:ext>
            </a:extLst>
          </p:cNvPr>
          <p:cNvGrpSpPr/>
          <p:nvPr/>
        </p:nvGrpSpPr>
        <p:grpSpPr>
          <a:xfrm>
            <a:off x="4851966" y="2843690"/>
            <a:ext cx="6604000" cy="1473144"/>
            <a:chOff x="2813961" y="3712032"/>
            <a:chExt cx="6604000" cy="1473144"/>
          </a:xfrm>
          <a:effectLst>
            <a:outerShdw blurRad="50800" dist="38100" dir="5400000" algn="t" rotWithShape="0">
              <a:prstClr val="black">
                <a:alpha val="40000"/>
              </a:prstClr>
            </a:outerShdw>
          </a:effectLst>
        </p:grpSpPr>
        <p:grpSp>
          <p:nvGrpSpPr>
            <p:cNvPr id="74" name="Group 73">
              <a:extLst>
                <a:ext uri="{FF2B5EF4-FFF2-40B4-BE49-F238E27FC236}">
                  <a16:creationId xmlns:a16="http://schemas.microsoft.com/office/drawing/2014/main" id="{51C6A587-A5D7-2AB1-2BE6-910EC560D349}"/>
                </a:ext>
              </a:extLst>
            </p:cNvPr>
            <p:cNvGrpSpPr/>
            <p:nvPr/>
          </p:nvGrpSpPr>
          <p:grpSpPr>
            <a:xfrm>
              <a:off x="2813961" y="3712032"/>
              <a:ext cx="6604000" cy="1262743"/>
              <a:chOff x="3062514" y="2166257"/>
              <a:chExt cx="6604000" cy="1262743"/>
            </a:xfrm>
          </p:grpSpPr>
          <p:sp>
            <p:nvSpPr>
              <p:cNvPr id="81" name="Rectangle: Rounded Corners 80">
                <a:extLst>
                  <a:ext uri="{FF2B5EF4-FFF2-40B4-BE49-F238E27FC236}">
                    <a16:creationId xmlns:a16="http://schemas.microsoft.com/office/drawing/2014/main" id="{BA12B76A-6060-CD89-52A7-7D7E1D3998A4}"/>
                  </a:ext>
                </a:extLst>
              </p:cNvPr>
              <p:cNvSpPr/>
              <p:nvPr/>
            </p:nvSpPr>
            <p:spPr>
              <a:xfrm>
                <a:off x="3062514" y="2369457"/>
                <a:ext cx="5646057" cy="856343"/>
              </a:xfrm>
              <a:prstGeom prst="roundRect">
                <a:avLst>
                  <a:gd name="adj" fmla="val 50000"/>
                </a:avLst>
              </a:prstGeom>
              <a:solidFill>
                <a:srgbClr val="8EB7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a:extLst>
                  <a:ext uri="{FF2B5EF4-FFF2-40B4-BE49-F238E27FC236}">
                    <a16:creationId xmlns:a16="http://schemas.microsoft.com/office/drawing/2014/main" id="{8DAE5FE8-3C79-B951-B1D5-F135EE639C1E}"/>
                  </a:ext>
                </a:extLst>
              </p:cNvPr>
              <p:cNvSpPr/>
              <p:nvPr/>
            </p:nvSpPr>
            <p:spPr>
              <a:xfrm>
                <a:off x="3889827" y="2369457"/>
                <a:ext cx="856343" cy="8563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Rounded Corners 82">
                <a:extLst>
                  <a:ext uri="{FF2B5EF4-FFF2-40B4-BE49-F238E27FC236}">
                    <a16:creationId xmlns:a16="http://schemas.microsoft.com/office/drawing/2014/main" id="{BA2B623A-1169-F1A8-54C1-F6DEB8049B2E}"/>
                  </a:ext>
                </a:extLst>
              </p:cNvPr>
              <p:cNvSpPr/>
              <p:nvPr/>
            </p:nvSpPr>
            <p:spPr>
              <a:xfrm>
                <a:off x="4007758" y="2369457"/>
                <a:ext cx="5658756" cy="856343"/>
              </a:xfrm>
              <a:prstGeom prst="roundRect">
                <a:avLst>
                  <a:gd name="adj" fmla="val 50000"/>
                </a:avLst>
              </a:prstGeom>
              <a:solidFill>
                <a:srgbClr val="8EB73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Rounded Corners 83">
                <a:extLst>
                  <a:ext uri="{FF2B5EF4-FFF2-40B4-BE49-F238E27FC236}">
                    <a16:creationId xmlns:a16="http://schemas.microsoft.com/office/drawing/2014/main" id="{6E61C359-C5E2-3A58-5F07-C5CC989B6814}"/>
                  </a:ext>
                </a:extLst>
              </p:cNvPr>
              <p:cNvSpPr/>
              <p:nvPr/>
            </p:nvSpPr>
            <p:spPr>
              <a:xfrm>
                <a:off x="3701146" y="2369457"/>
                <a:ext cx="5366658" cy="856343"/>
              </a:xfrm>
              <a:prstGeom prst="roundRect">
                <a:avLst>
                  <a:gd name="adj" fmla="val 50000"/>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Oval 84">
                <a:extLst>
                  <a:ext uri="{FF2B5EF4-FFF2-40B4-BE49-F238E27FC236}">
                    <a16:creationId xmlns:a16="http://schemas.microsoft.com/office/drawing/2014/main" id="{F0E53A16-C2A4-A294-A45A-00A2F1A41BE3}"/>
                  </a:ext>
                </a:extLst>
              </p:cNvPr>
              <p:cNvSpPr/>
              <p:nvPr/>
            </p:nvSpPr>
            <p:spPr>
              <a:xfrm>
                <a:off x="3701142" y="2166257"/>
                <a:ext cx="1233715" cy="12627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6" name="Oval 85">
                <a:extLst>
                  <a:ext uri="{FF2B5EF4-FFF2-40B4-BE49-F238E27FC236}">
                    <a16:creationId xmlns:a16="http://schemas.microsoft.com/office/drawing/2014/main" id="{51B9B829-8DB6-81DF-257B-23051459C6E6}"/>
                  </a:ext>
                </a:extLst>
              </p:cNvPr>
              <p:cNvSpPr/>
              <p:nvPr/>
            </p:nvSpPr>
            <p:spPr>
              <a:xfrm>
                <a:off x="3795483" y="2267856"/>
                <a:ext cx="1045030" cy="1059544"/>
              </a:xfrm>
              <a:prstGeom prst="ellipse">
                <a:avLst/>
              </a:prstGeom>
              <a:solidFill>
                <a:srgbClr val="8EB7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5" name="TextBox 74">
              <a:extLst>
                <a:ext uri="{FF2B5EF4-FFF2-40B4-BE49-F238E27FC236}">
                  <a16:creationId xmlns:a16="http://schemas.microsoft.com/office/drawing/2014/main" id="{793CFBFD-E701-02C7-52D0-023BF293F319}"/>
                </a:ext>
              </a:extLst>
            </p:cNvPr>
            <p:cNvSpPr txBox="1"/>
            <p:nvPr/>
          </p:nvSpPr>
          <p:spPr>
            <a:xfrm>
              <a:off x="3588669" y="3915231"/>
              <a:ext cx="1233715" cy="830997"/>
            </a:xfrm>
            <a:prstGeom prst="rect">
              <a:avLst/>
            </a:prstGeom>
            <a:noFill/>
          </p:spPr>
          <p:txBody>
            <a:bodyPr wrap="square" rtlCol="0">
              <a:spAutoFit/>
            </a:bodyPr>
            <a:lstStyle/>
            <a:p>
              <a:r>
                <a:rPr lang="en-GB" sz="4800" b="1" dirty="0">
                  <a:solidFill>
                    <a:schemeClr val="bg1"/>
                  </a:solidFill>
                  <a:latin typeface="Mark Pro" panose="020B0504020201010104" pitchFamily="34" charset="0"/>
                </a:rPr>
                <a:t>03</a:t>
              </a:r>
            </a:p>
          </p:txBody>
        </p:sp>
        <p:sp>
          <p:nvSpPr>
            <p:cNvPr id="76" name="TextBox 75">
              <a:extLst>
                <a:ext uri="{FF2B5EF4-FFF2-40B4-BE49-F238E27FC236}">
                  <a16:creationId xmlns:a16="http://schemas.microsoft.com/office/drawing/2014/main" id="{6CEB37C6-8942-40C0-1384-848C44442107}"/>
                </a:ext>
              </a:extLst>
            </p:cNvPr>
            <p:cNvSpPr txBox="1"/>
            <p:nvPr/>
          </p:nvSpPr>
          <p:spPr>
            <a:xfrm>
              <a:off x="7691675" y="3940578"/>
              <a:ext cx="1233715" cy="830997"/>
            </a:xfrm>
            <a:prstGeom prst="rect">
              <a:avLst/>
            </a:prstGeom>
            <a:noFill/>
          </p:spPr>
          <p:txBody>
            <a:bodyPr wrap="square" rtlCol="0">
              <a:spAutoFit/>
            </a:bodyPr>
            <a:lstStyle/>
            <a:p>
              <a:r>
                <a:rPr lang="en-GB" sz="4800" b="1" dirty="0">
                  <a:solidFill>
                    <a:schemeClr val="bg1"/>
                  </a:solidFill>
                  <a:latin typeface="Mark Pro" panose="020B0504020201010104" pitchFamily="34" charset="0"/>
                </a:rPr>
                <a:t>02</a:t>
              </a:r>
            </a:p>
          </p:txBody>
        </p:sp>
        <p:grpSp>
          <p:nvGrpSpPr>
            <p:cNvPr id="77" name="Group 76">
              <a:extLst>
                <a:ext uri="{FF2B5EF4-FFF2-40B4-BE49-F238E27FC236}">
                  <a16:creationId xmlns:a16="http://schemas.microsoft.com/office/drawing/2014/main" id="{08426EAF-4A79-2380-51FE-FEC81258280E}"/>
                </a:ext>
              </a:extLst>
            </p:cNvPr>
            <p:cNvGrpSpPr/>
            <p:nvPr/>
          </p:nvGrpSpPr>
          <p:grpSpPr>
            <a:xfrm>
              <a:off x="4214372" y="3907987"/>
              <a:ext cx="4568885" cy="840533"/>
              <a:chOff x="4400338" y="1741578"/>
              <a:chExt cx="4568885" cy="840533"/>
            </a:xfrm>
          </p:grpSpPr>
          <p:sp>
            <p:nvSpPr>
              <p:cNvPr id="79" name="TextBox 78">
                <a:extLst>
                  <a:ext uri="{FF2B5EF4-FFF2-40B4-BE49-F238E27FC236}">
                    <a16:creationId xmlns:a16="http://schemas.microsoft.com/office/drawing/2014/main" id="{4672FDB7-B003-B6E8-B4CC-04D0A8976438}"/>
                  </a:ext>
                </a:extLst>
              </p:cNvPr>
              <p:cNvSpPr txBox="1"/>
              <p:nvPr/>
            </p:nvSpPr>
            <p:spPr>
              <a:xfrm>
                <a:off x="4400338" y="1741578"/>
                <a:ext cx="4477658" cy="338554"/>
              </a:xfrm>
              <a:prstGeom prst="rect">
                <a:avLst/>
              </a:prstGeom>
              <a:noFill/>
            </p:spPr>
            <p:txBody>
              <a:bodyPr wrap="square" rtlCol="0">
                <a:spAutoFit/>
              </a:bodyPr>
              <a:lstStyle/>
              <a:p>
                <a:pPr algn="ctr"/>
                <a:r>
                  <a:rPr lang="en-GB" sz="1600" b="1" dirty="0">
                    <a:solidFill>
                      <a:srgbClr val="8EB73C"/>
                    </a:solidFill>
                    <a:latin typeface="Mark Pro" panose="020B0504020201010104" pitchFamily="34" charset="0"/>
                  </a:rPr>
                  <a:t>Generalist Campaigning</a:t>
                </a:r>
              </a:p>
            </p:txBody>
          </p:sp>
          <p:sp>
            <p:nvSpPr>
              <p:cNvPr id="80" name="TextBox 79">
                <a:extLst>
                  <a:ext uri="{FF2B5EF4-FFF2-40B4-BE49-F238E27FC236}">
                    <a16:creationId xmlns:a16="http://schemas.microsoft.com/office/drawing/2014/main" id="{E9FF213A-77B9-B802-9B6F-E50A81A3C8A4}"/>
                  </a:ext>
                </a:extLst>
              </p:cNvPr>
              <p:cNvSpPr txBox="1"/>
              <p:nvPr/>
            </p:nvSpPr>
            <p:spPr>
              <a:xfrm>
                <a:off x="4680247" y="1981947"/>
                <a:ext cx="4288976" cy="600164"/>
              </a:xfrm>
              <a:prstGeom prst="rect">
                <a:avLst/>
              </a:prstGeom>
              <a:noFill/>
            </p:spPr>
            <p:txBody>
              <a:bodyPr wrap="square" rtlCol="0">
                <a:spAutoFit/>
              </a:bodyPr>
              <a:lstStyle/>
              <a:p>
                <a:pPr algn="ctr"/>
                <a:r>
                  <a:rPr lang="en-US" sz="1100" dirty="0">
                    <a:solidFill>
                      <a:schemeClr val="bg1">
                        <a:lumMod val="50000"/>
                      </a:schemeClr>
                    </a:solidFill>
                    <a:latin typeface="Mark Pro" panose="020B0504020201010104" pitchFamily="34" charset="0"/>
                  </a:rPr>
                  <a:t>Campaigning on national issues was seen as less impactful, targeted campaigning, especially concerning sector-specific issues. might be more effective.</a:t>
                </a:r>
                <a:endParaRPr lang="en-GB" sz="1100" dirty="0">
                  <a:solidFill>
                    <a:schemeClr val="bg1">
                      <a:lumMod val="50000"/>
                    </a:schemeClr>
                  </a:solidFill>
                  <a:latin typeface="Mark Pro" panose="020B0504020201010104" pitchFamily="34" charset="0"/>
                </a:endParaRPr>
              </a:p>
            </p:txBody>
          </p:sp>
        </p:grpSp>
        <p:sp>
          <p:nvSpPr>
            <p:cNvPr id="78" name="Rectangle 77">
              <a:extLst>
                <a:ext uri="{FF2B5EF4-FFF2-40B4-BE49-F238E27FC236}">
                  <a16:creationId xmlns:a16="http://schemas.microsoft.com/office/drawing/2014/main" id="{2389C5B1-BA11-486B-F2A5-3E669D424D11}"/>
                </a:ext>
              </a:extLst>
            </p:cNvPr>
            <p:cNvSpPr/>
            <p:nvPr/>
          </p:nvSpPr>
          <p:spPr>
            <a:xfrm>
              <a:off x="4013206" y="4605315"/>
              <a:ext cx="169419" cy="579861"/>
            </a:xfrm>
            <a:prstGeom prst="rect">
              <a:avLst/>
            </a:prstGeom>
            <a:solidFill>
              <a:srgbClr val="8EB7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1" name="TextBox 90">
            <a:extLst>
              <a:ext uri="{FF2B5EF4-FFF2-40B4-BE49-F238E27FC236}">
                <a16:creationId xmlns:a16="http://schemas.microsoft.com/office/drawing/2014/main" id="{2386F206-1BAC-DD25-CD18-3CFEE4265D67}"/>
              </a:ext>
            </a:extLst>
          </p:cNvPr>
          <p:cNvSpPr txBox="1"/>
          <p:nvPr/>
        </p:nvSpPr>
        <p:spPr>
          <a:xfrm>
            <a:off x="991161" y="2974579"/>
            <a:ext cx="6204096" cy="954107"/>
          </a:xfrm>
          <a:prstGeom prst="rect">
            <a:avLst/>
          </a:prstGeom>
          <a:noFill/>
        </p:spPr>
        <p:txBody>
          <a:bodyPr wrap="square">
            <a:spAutoFit/>
          </a:bodyPr>
          <a:lstStyle/>
          <a:p>
            <a:r>
              <a:rPr lang="en-GB" sz="2800" b="1" dirty="0">
                <a:solidFill>
                  <a:srgbClr val="009DE0"/>
                </a:solidFill>
                <a:latin typeface="MarkPro-Black" panose="020B0A04020101010102" pitchFamily="34" charset="0"/>
              </a:rPr>
              <a:t>What should SNIPEF </a:t>
            </a:r>
          </a:p>
          <a:p>
            <a:r>
              <a:rPr lang="en-GB" sz="2800" b="1" dirty="0">
                <a:solidFill>
                  <a:srgbClr val="009DE0"/>
                </a:solidFill>
                <a:latin typeface="MarkPro-Black" panose="020B0A04020101010102" pitchFamily="34" charset="0"/>
              </a:rPr>
              <a:t>move away from?</a:t>
            </a:r>
          </a:p>
        </p:txBody>
      </p:sp>
      <p:grpSp>
        <p:nvGrpSpPr>
          <p:cNvPr id="3" name="Group 2">
            <a:extLst>
              <a:ext uri="{FF2B5EF4-FFF2-40B4-BE49-F238E27FC236}">
                <a16:creationId xmlns:a16="http://schemas.microsoft.com/office/drawing/2014/main" id="{B3BC63E9-BBF3-5E22-D4E9-388DFA7874C9}"/>
              </a:ext>
            </a:extLst>
          </p:cNvPr>
          <p:cNvGrpSpPr/>
          <p:nvPr/>
        </p:nvGrpSpPr>
        <p:grpSpPr>
          <a:xfrm>
            <a:off x="4925445" y="4106433"/>
            <a:ext cx="6604000" cy="1262743"/>
            <a:chOff x="2887440" y="4974775"/>
            <a:chExt cx="6604000" cy="1262743"/>
          </a:xfrm>
          <a:effectLst>
            <a:outerShdw blurRad="50800" dist="38100" dir="5400000" algn="t" rotWithShape="0">
              <a:prstClr val="black">
                <a:alpha val="40000"/>
              </a:prstClr>
            </a:outerShdw>
          </a:effectLst>
        </p:grpSpPr>
        <p:grpSp>
          <p:nvGrpSpPr>
            <p:cNvPr id="4" name="Group 3">
              <a:extLst>
                <a:ext uri="{FF2B5EF4-FFF2-40B4-BE49-F238E27FC236}">
                  <a16:creationId xmlns:a16="http://schemas.microsoft.com/office/drawing/2014/main" id="{7ED8CB3B-BFA5-AAB6-D975-8B1BF3ACDFEE}"/>
                </a:ext>
              </a:extLst>
            </p:cNvPr>
            <p:cNvGrpSpPr/>
            <p:nvPr/>
          </p:nvGrpSpPr>
          <p:grpSpPr>
            <a:xfrm rot="10800000">
              <a:off x="2887440" y="4974775"/>
              <a:ext cx="6604000" cy="1262743"/>
              <a:chOff x="3062514" y="2166257"/>
              <a:chExt cx="6604000" cy="1262743"/>
            </a:xfrm>
          </p:grpSpPr>
          <p:sp>
            <p:nvSpPr>
              <p:cNvPr id="13" name="Rectangle: Rounded Corners 12">
                <a:extLst>
                  <a:ext uri="{FF2B5EF4-FFF2-40B4-BE49-F238E27FC236}">
                    <a16:creationId xmlns:a16="http://schemas.microsoft.com/office/drawing/2014/main" id="{9A9FC913-CDF7-4632-D2B7-D7EF3EC70ED2}"/>
                  </a:ext>
                </a:extLst>
              </p:cNvPr>
              <p:cNvSpPr/>
              <p:nvPr/>
            </p:nvSpPr>
            <p:spPr>
              <a:xfrm>
                <a:off x="3062514" y="2369457"/>
                <a:ext cx="5646057" cy="856343"/>
              </a:xfrm>
              <a:prstGeom prst="roundRect">
                <a:avLst>
                  <a:gd name="adj" fmla="val 50000"/>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4FAB8E40-822D-B0DA-BD6B-D19858ACF011}"/>
                  </a:ext>
                </a:extLst>
              </p:cNvPr>
              <p:cNvSpPr/>
              <p:nvPr/>
            </p:nvSpPr>
            <p:spPr>
              <a:xfrm>
                <a:off x="3889827" y="2369457"/>
                <a:ext cx="856343" cy="8563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C8B8813D-35D5-5698-0FC1-FDA8D72F9499}"/>
                  </a:ext>
                </a:extLst>
              </p:cNvPr>
              <p:cNvSpPr/>
              <p:nvPr/>
            </p:nvSpPr>
            <p:spPr>
              <a:xfrm>
                <a:off x="4007758" y="2369457"/>
                <a:ext cx="5658756" cy="856343"/>
              </a:xfrm>
              <a:prstGeom prst="roundRect">
                <a:avLst>
                  <a:gd name="adj" fmla="val 50000"/>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49E41AA2-6D80-64F7-A0E2-B5A8399F44A7}"/>
                  </a:ext>
                </a:extLst>
              </p:cNvPr>
              <p:cNvSpPr/>
              <p:nvPr/>
            </p:nvSpPr>
            <p:spPr>
              <a:xfrm>
                <a:off x="3701146" y="2369457"/>
                <a:ext cx="5366658" cy="856343"/>
              </a:xfrm>
              <a:prstGeom prst="roundRect">
                <a:avLst>
                  <a:gd name="adj" fmla="val 50000"/>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800001E1-46FA-83C7-AE3C-2C1D878CB97F}"/>
                  </a:ext>
                </a:extLst>
              </p:cNvPr>
              <p:cNvSpPr/>
              <p:nvPr/>
            </p:nvSpPr>
            <p:spPr>
              <a:xfrm>
                <a:off x="3701142" y="2166257"/>
                <a:ext cx="1233715" cy="12627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Oval 24">
                <a:extLst>
                  <a:ext uri="{FF2B5EF4-FFF2-40B4-BE49-F238E27FC236}">
                    <a16:creationId xmlns:a16="http://schemas.microsoft.com/office/drawing/2014/main" id="{5D0E0E14-28E8-3C45-EE7C-C66EDE5B0BC4}"/>
                  </a:ext>
                </a:extLst>
              </p:cNvPr>
              <p:cNvSpPr/>
              <p:nvPr/>
            </p:nvSpPr>
            <p:spPr>
              <a:xfrm>
                <a:off x="3795483" y="2267856"/>
                <a:ext cx="1045030" cy="1059544"/>
              </a:xfrm>
              <a:prstGeom prst="ellipse">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TextBox 5">
              <a:extLst>
                <a:ext uri="{FF2B5EF4-FFF2-40B4-BE49-F238E27FC236}">
                  <a16:creationId xmlns:a16="http://schemas.microsoft.com/office/drawing/2014/main" id="{BFC2E469-4AA7-896E-A48B-BC6682109F1F}"/>
                </a:ext>
              </a:extLst>
            </p:cNvPr>
            <p:cNvSpPr txBox="1"/>
            <p:nvPr/>
          </p:nvSpPr>
          <p:spPr>
            <a:xfrm>
              <a:off x="7773315" y="5185176"/>
              <a:ext cx="1233715" cy="830997"/>
            </a:xfrm>
            <a:prstGeom prst="rect">
              <a:avLst/>
            </a:prstGeom>
            <a:noFill/>
          </p:spPr>
          <p:txBody>
            <a:bodyPr wrap="square" rtlCol="0">
              <a:spAutoFit/>
            </a:bodyPr>
            <a:lstStyle/>
            <a:p>
              <a:r>
                <a:rPr lang="en-GB" sz="4800" b="1" dirty="0">
                  <a:solidFill>
                    <a:schemeClr val="bg1"/>
                  </a:solidFill>
                  <a:latin typeface="Mark Pro" panose="020B0504020201010104" pitchFamily="34" charset="0"/>
                </a:rPr>
                <a:t>04</a:t>
              </a:r>
            </a:p>
          </p:txBody>
        </p:sp>
        <p:grpSp>
          <p:nvGrpSpPr>
            <p:cNvPr id="7" name="Group 6">
              <a:extLst>
                <a:ext uri="{FF2B5EF4-FFF2-40B4-BE49-F238E27FC236}">
                  <a16:creationId xmlns:a16="http://schemas.microsoft.com/office/drawing/2014/main" id="{B3FB114A-C36A-A372-E903-27B21DA6568C}"/>
                </a:ext>
              </a:extLst>
            </p:cNvPr>
            <p:cNvGrpSpPr/>
            <p:nvPr/>
          </p:nvGrpSpPr>
          <p:grpSpPr>
            <a:xfrm>
              <a:off x="3599552" y="5148997"/>
              <a:ext cx="4048579" cy="854314"/>
              <a:chOff x="4615548" y="1710387"/>
              <a:chExt cx="4048579" cy="854314"/>
            </a:xfrm>
          </p:grpSpPr>
          <p:sp>
            <p:nvSpPr>
              <p:cNvPr id="9" name="TextBox 8">
                <a:extLst>
                  <a:ext uri="{FF2B5EF4-FFF2-40B4-BE49-F238E27FC236}">
                    <a16:creationId xmlns:a16="http://schemas.microsoft.com/office/drawing/2014/main" id="{F0235269-03F6-CE32-AF7C-A91C7FB42D89}"/>
                  </a:ext>
                </a:extLst>
              </p:cNvPr>
              <p:cNvSpPr txBox="1"/>
              <p:nvPr/>
            </p:nvSpPr>
            <p:spPr>
              <a:xfrm>
                <a:off x="5101758" y="1710387"/>
                <a:ext cx="3373682" cy="338554"/>
              </a:xfrm>
              <a:prstGeom prst="rect">
                <a:avLst/>
              </a:prstGeom>
              <a:noFill/>
            </p:spPr>
            <p:txBody>
              <a:bodyPr wrap="square" rtlCol="0">
                <a:spAutoFit/>
              </a:bodyPr>
              <a:lstStyle/>
              <a:p>
                <a:pPr algn="ctr"/>
                <a:r>
                  <a:rPr lang="en-GB" sz="1600" b="1" dirty="0">
                    <a:solidFill>
                      <a:srgbClr val="00205B"/>
                    </a:solidFill>
                    <a:latin typeface="Mark Pro" panose="020B0504020201010104" pitchFamily="34" charset="0"/>
                  </a:rPr>
                  <a:t>Broad Thought Leadership</a:t>
                </a:r>
              </a:p>
            </p:txBody>
          </p:sp>
          <p:sp>
            <p:nvSpPr>
              <p:cNvPr id="11" name="TextBox 10">
                <a:extLst>
                  <a:ext uri="{FF2B5EF4-FFF2-40B4-BE49-F238E27FC236}">
                    <a16:creationId xmlns:a16="http://schemas.microsoft.com/office/drawing/2014/main" id="{43CEE8E9-FF4A-047B-AB49-5DEC473FE415}"/>
                  </a:ext>
                </a:extLst>
              </p:cNvPr>
              <p:cNvSpPr txBox="1"/>
              <p:nvPr/>
            </p:nvSpPr>
            <p:spPr>
              <a:xfrm>
                <a:off x="4615548" y="1964537"/>
                <a:ext cx="4048579" cy="600164"/>
              </a:xfrm>
              <a:prstGeom prst="rect">
                <a:avLst/>
              </a:prstGeom>
              <a:noFill/>
            </p:spPr>
            <p:txBody>
              <a:bodyPr wrap="square" rtlCol="0">
                <a:spAutoFit/>
              </a:bodyPr>
              <a:lstStyle/>
              <a:p>
                <a:pPr algn="ctr"/>
                <a:r>
                  <a:rPr lang="en-US" sz="1100" dirty="0">
                    <a:solidFill>
                      <a:schemeClr val="bg1">
                        <a:lumMod val="50000"/>
                      </a:schemeClr>
                    </a:solidFill>
                    <a:latin typeface="Mark Pro" panose="020B0504020201010104" pitchFamily="34" charset="0"/>
                  </a:rPr>
                  <a:t>General thought leadership dilutes effectiveness. Instead, SNIPEF should focus on areas directly impacting the profession and their members.</a:t>
                </a:r>
                <a:endParaRPr lang="en-GB" sz="1100" dirty="0">
                  <a:solidFill>
                    <a:schemeClr val="bg1">
                      <a:lumMod val="50000"/>
                    </a:schemeClr>
                  </a:solidFill>
                  <a:latin typeface="Mark Pro" panose="020B0504020201010104" pitchFamily="34" charset="0"/>
                </a:endParaRPr>
              </a:p>
            </p:txBody>
          </p:sp>
        </p:grpSp>
      </p:grpSp>
      <p:sp>
        <p:nvSpPr>
          <p:cNvPr id="55" name="Rectangle 54">
            <a:extLst>
              <a:ext uri="{FF2B5EF4-FFF2-40B4-BE49-F238E27FC236}">
                <a16:creationId xmlns:a16="http://schemas.microsoft.com/office/drawing/2014/main" id="{3D902B13-9855-143D-249F-82D07E4000FF}"/>
              </a:ext>
            </a:extLst>
          </p:cNvPr>
          <p:cNvSpPr/>
          <p:nvPr/>
        </p:nvSpPr>
        <p:spPr>
          <a:xfrm>
            <a:off x="10214299" y="5252768"/>
            <a:ext cx="169419" cy="579861"/>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2" name="Group 31">
            <a:extLst>
              <a:ext uri="{FF2B5EF4-FFF2-40B4-BE49-F238E27FC236}">
                <a16:creationId xmlns:a16="http://schemas.microsoft.com/office/drawing/2014/main" id="{61A55951-069D-30E0-1E09-88C2E9CFD30E}"/>
              </a:ext>
            </a:extLst>
          </p:cNvPr>
          <p:cNvGrpSpPr/>
          <p:nvPr/>
        </p:nvGrpSpPr>
        <p:grpSpPr>
          <a:xfrm>
            <a:off x="4905484" y="5456956"/>
            <a:ext cx="6604000" cy="1262743"/>
            <a:chOff x="2813961" y="3712032"/>
            <a:chExt cx="6604000" cy="1262743"/>
          </a:xfrm>
          <a:effectLst>
            <a:outerShdw blurRad="50800" dist="38100" dir="5400000" algn="t" rotWithShape="0">
              <a:prstClr val="black">
                <a:alpha val="40000"/>
              </a:prstClr>
            </a:outerShdw>
          </a:effectLst>
        </p:grpSpPr>
        <p:grpSp>
          <p:nvGrpSpPr>
            <p:cNvPr id="33" name="Group 32">
              <a:extLst>
                <a:ext uri="{FF2B5EF4-FFF2-40B4-BE49-F238E27FC236}">
                  <a16:creationId xmlns:a16="http://schemas.microsoft.com/office/drawing/2014/main" id="{AB96FA81-AB53-AF55-B92D-FDF546231247}"/>
                </a:ext>
              </a:extLst>
            </p:cNvPr>
            <p:cNvGrpSpPr/>
            <p:nvPr/>
          </p:nvGrpSpPr>
          <p:grpSpPr>
            <a:xfrm>
              <a:off x="2813961" y="3712032"/>
              <a:ext cx="6604000" cy="1262743"/>
              <a:chOff x="3062514" y="2166257"/>
              <a:chExt cx="6604000" cy="1262743"/>
            </a:xfrm>
          </p:grpSpPr>
          <p:sp>
            <p:nvSpPr>
              <p:cNvPr id="48" name="Rectangle: Rounded Corners 47">
                <a:extLst>
                  <a:ext uri="{FF2B5EF4-FFF2-40B4-BE49-F238E27FC236}">
                    <a16:creationId xmlns:a16="http://schemas.microsoft.com/office/drawing/2014/main" id="{066BD378-1BED-B396-F721-27F39E6C081C}"/>
                  </a:ext>
                </a:extLst>
              </p:cNvPr>
              <p:cNvSpPr/>
              <p:nvPr/>
            </p:nvSpPr>
            <p:spPr>
              <a:xfrm>
                <a:off x="3062514" y="2369457"/>
                <a:ext cx="5646057" cy="856343"/>
              </a:xfrm>
              <a:prstGeom prst="roundRect">
                <a:avLst>
                  <a:gd name="adj" fmla="val 50000"/>
                </a:avLst>
              </a:prstGeom>
              <a:solidFill>
                <a:srgbClr val="C40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81143321-D3AF-DFAB-ABAC-2579C20A1D5B}"/>
                  </a:ext>
                </a:extLst>
              </p:cNvPr>
              <p:cNvSpPr/>
              <p:nvPr/>
            </p:nvSpPr>
            <p:spPr>
              <a:xfrm>
                <a:off x="3889827" y="2369457"/>
                <a:ext cx="856343" cy="8563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5082A6DF-375D-7D30-CF8A-F8BC7EA6A20E}"/>
                  </a:ext>
                </a:extLst>
              </p:cNvPr>
              <p:cNvSpPr/>
              <p:nvPr/>
            </p:nvSpPr>
            <p:spPr>
              <a:xfrm>
                <a:off x="4007758" y="2369457"/>
                <a:ext cx="5658756" cy="856343"/>
              </a:xfrm>
              <a:prstGeom prst="roundRect">
                <a:avLst>
                  <a:gd name="adj" fmla="val 50000"/>
                </a:avLst>
              </a:prstGeom>
              <a:solidFill>
                <a:srgbClr val="C4004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Rounded Corners 51">
                <a:extLst>
                  <a:ext uri="{FF2B5EF4-FFF2-40B4-BE49-F238E27FC236}">
                    <a16:creationId xmlns:a16="http://schemas.microsoft.com/office/drawing/2014/main" id="{3F11FA9F-B3AB-0DFE-39E7-C04B58425054}"/>
                  </a:ext>
                </a:extLst>
              </p:cNvPr>
              <p:cNvSpPr/>
              <p:nvPr/>
            </p:nvSpPr>
            <p:spPr>
              <a:xfrm>
                <a:off x="3701146" y="2369457"/>
                <a:ext cx="5366658" cy="856343"/>
              </a:xfrm>
              <a:prstGeom prst="roundRect">
                <a:avLst>
                  <a:gd name="adj" fmla="val 50000"/>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2E22D9B8-059C-0576-7C64-CE001CD8B9C0}"/>
                  </a:ext>
                </a:extLst>
              </p:cNvPr>
              <p:cNvSpPr/>
              <p:nvPr/>
            </p:nvSpPr>
            <p:spPr>
              <a:xfrm>
                <a:off x="3701142" y="2166257"/>
                <a:ext cx="1233715" cy="12627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 name="Oval 53">
                <a:extLst>
                  <a:ext uri="{FF2B5EF4-FFF2-40B4-BE49-F238E27FC236}">
                    <a16:creationId xmlns:a16="http://schemas.microsoft.com/office/drawing/2014/main" id="{01B602E4-7984-BAEC-4876-2CDEDC567859}"/>
                  </a:ext>
                </a:extLst>
              </p:cNvPr>
              <p:cNvSpPr/>
              <p:nvPr/>
            </p:nvSpPr>
            <p:spPr>
              <a:xfrm>
                <a:off x="3795483" y="2267856"/>
                <a:ext cx="1045030" cy="1059544"/>
              </a:xfrm>
              <a:prstGeom prst="ellipse">
                <a:avLst/>
              </a:prstGeom>
              <a:solidFill>
                <a:srgbClr val="C40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0" name="TextBox 39">
              <a:extLst>
                <a:ext uri="{FF2B5EF4-FFF2-40B4-BE49-F238E27FC236}">
                  <a16:creationId xmlns:a16="http://schemas.microsoft.com/office/drawing/2014/main" id="{C1B58796-9BFF-FFF1-B7BE-B9C98D1B73B9}"/>
                </a:ext>
              </a:extLst>
            </p:cNvPr>
            <p:cNvSpPr txBox="1"/>
            <p:nvPr/>
          </p:nvSpPr>
          <p:spPr>
            <a:xfrm>
              <a:off x="3588669" y="3915231"/>
              <a:ext cx="1233715" cy="830997"/>
            </a:xfrm>
            <a:prstGeom prst="rect">
              <a:avLst/>
            </a:prstGeom>
            <a:noFill/>
          </p:spPr>
          <p:txBody>
            <a:bodyPr wrap="square" rtlCol="0">
              <a:spAutoFit/>
            </a:bodyPr>
            <a:lstStyle/>
            <a:p>
              <a:r>
                <a:rPr lang="en-GB" sz="4800" b="1" dirty="0">
                  <a:solidFill>
                    <a:schemeClr val="bg1"/>
                  </a:solidFill>
                  <a:latin typeface="Mark Pro" panose="020B0504020201010104" pitchFamily="34" charset="0"/>
                </a:rPr>
                <a:t>05</a:t>
              </a:r>
            </a:p>
          </p:txBody>
        </p:sp>
        <p:sp>
          <p:nvSpPr>
            <p:cNvPr id="41" name="TextBox 40">
              <a:extLst>
                <a:ext uri="{FF2B5EF4-FFF2-40B4-BE49-F238E27FC236}">
                  <a16:creationId xmlns:a16="http://schemas.microsoft.com/office/drawing/2014/main" id="{D8BD8B44-1FC6-35F2-B25D-2BC4F7792239}"/>
                </a:ext>
              </a:extLst>
            </p:cNvPr>
            <p:cNvSpPr txBox="1"/>
            <p:nvPr/>
          </p:nvSpPr>
          <p:spPr>
            <a:xfrm>
              <a:off x="7691675" y="3940578"/>
              <a:ext cx="1233715" cy="830997"/>
            </a:xfrm>
            <a:prstGeom prst="rect">
              <a:avLst/>
            </a:prstGeom>
            <a:noFill/>
          </p:spPr>
          <p:txBody>
            <a:bodyPr wrap="square" rtlCol="0">
              <a:spAutoFit/>
            </a:bodyPr>
            <a:lstStyle/>
            <a:p>
              <a:r>
                <a:rPr lang="en-GB" sz="4800" b="1" dirty="0">
                  <a:solidFill>
                    <a:schemeClr val="bg1"/>
                  </a:solidFill>
                  <a:latin typeface="Mark Pro" panose="020B0504020201010104" pitchFamily="34" charset="0"/>
                </a:rPr>
                <a:t>02</a:t>
              </a:r>
            </a:p>
          </p:txBody>
        </p:sp>
        <p:grpSp>
          <p:nvGrpSpPr>
            <p:cNvPr id="42" name="Group 41">
              <a:extLst>
                <a:ext uri="{FF2B5EF4-FFF2-40B4-BE49-F238E27FC236}">
                  <a16:creationId xmlns:a16="http://schemas.microsoft.com/office/drawing/2014/main" id="{F53ACFA0-894B-AB62-32F5-A6FBD3139AD1}"/>
                </a:ext>
              </a:extLst>
            </p:cNvPr>
            <p:cNvGrpSpPr/>
            <p:nvPr/>
          </p:nvGrpSpPr>
          <p:grpSpPr>
            <a:xfrm>
              <a:off x="4284440" y="3908695"/>
              <a:ext cx="4510313" cy="863979"/>
              <a:chOff x="4470406" y="1742286"/>
              <a:chExt cx="4510313" cy="863979"/>
            </a:xfrm>
          </p:grpSpPr>
          <p:sp>
            <p:nvSpPr>
              <p:cNvPr id="43" name="TextBox 42">
                <a:extLst>
                  <a:ext uri="{FF2B5EF4-FFF2-40B4-BE49-F238E27FC236}">
                    <a16:creationId xmlns:a16="http://schemas.microsoft.com/office/drawing/2014/main" id="{353BD510-F5D6-B67D-2B59-17EFBE5974EB}"/>
                  </a:ext>
                </a:extLst>
              </p:cNvPr>
              <p:cNvSpPr txBox="1"/>
              <p:nvPr/>
            </p:nvSpPr>
            <p:spPr>
              <a:xfrm>
                <a:off x="4470406" y="1742286"/>
                <a:ext cx="4477658" cy="338554"/>
              </a:xfrm>
              <a:prstGeom prst="rect">
                <a:avLst/>
              </a:prstGeom>
              <a:noFill/>
            </p:spPr>
            <p:txBody>
              <a:bodyPr wrap="square" rtlCol="0">
                <a:spAutoFit/>
              </a:bodyPr>
              <a:lstStyle/>
              <a:p>
                <a:pPr algn="ctr"/>
                <a:r>
                  <a:rPr lang="en-GB" sz="1600" b="1" dirty="0">
                    <a:solidFill>
                      <a:srgbClr val="C4004E"/>
                    </a:solidFill>
                    <a:latin typeface="Mark Pro" panose="020B0504020201010104" pitchFamily="34" charset="0"/>
                  </a:rPr>
                  <a:t>Traditional Communications</a:t>
                </a:r>
              </a:p>
            </p:txBody>
          </p:sp>
          <p:sp>
            <p:nvSpPr>
              <p:cNvPr id="44" name="TextBox 43">
                <a:extLst>
                  <a:ext uri="{FF2B5EF4-FFF2-40B4-BE49-F238E27FC236}">
                    <a16:creationId xmlns:a16="http://schemas.microsoft.com/office/drawing/2014/main" id="{03EC9CAB-711C-96B6-09E3-6252BD097916}"/>
                  </a:ext>
                </a:extLst>
              </p:cNvPr>
              <p:cNvSpPr txBox="1"/>
              <p:nvPr/>
            </p:nvSpPr>
            <p:spPr>
              <a:xfrm>
                <a:off x="4691743" y="2006101"/>
                <a:ext cx="4288976" cy="600164"/>
              </a:xfrm>
              <a:prstGeom prst="rect">
                <a:avLst/>
              </a:prstGeom>
              <a:noFill/>
            </p:spPr>
            <p:txBody>
              <a:bodyPr wrap="square" rtlCol="0">
                <a:spAutoFit/>
              </a:bodyPr>
              <a:lstStyle/>
              <a:p>
                <a:pPr algn="ctr"/>
                <a:r>
                  <a:rPr lang="en-US" sz="1100" dirty="0">
                    <a:solidFill>
                      <a:schemeClr val="bg1">
                        <a:lumMod val="50000"/>
                      </a:schemeClr>
                    </a:solidFill>
                    <a:latin typeface="Mark Pro" panose="020B0504020201010104" pitchFamily="34" charset="0"/>
                  </a:rPr>
                  <a:t>SNIPEF should consider strategies beyond conventional media and prioritise modern and/or digital marketing channels to enhance visibility and engagement.</a:t>
                </a:r>
                <a:endParaRPr lang="en-GB" sz="1100" dirty="0">
                  <a:solidFill>
                    <a:schemeClr val="bg1">
                      <a:lumMod val="50000"/>
                    </a:schemeClr>
                  </a:solidFill>
                  <a:latin typeface="Mark Pro" panose="020B0504020201010104" pitchFamily="34" charset="0"/>
                </a:endParaRPr>
              </a:p>
            </p:txBody>
          </p:sp>
        </p:grpSp>
      </p:grpSp>
      <p:sp>
        <p:nvSpPr>
          <p:cNvPr id="90" name="Rectangle 89">
            <a:extLst>
              <a:ext uri="{FF2B5EF4-FFF2-40B4-BE49-F238E27FC236}">
                <a16:creationId xmlns:a16="http://schemas.microsoft.com/office/drawing/2014/main" id="{20371F15-EF38-D412-C8A9-07DED9090E83}"/>
              </a:ext>
            </a:extLst>
          </p:cNvPr>
          <p:cNvSpPr/>
          <p:nvPr/>
        </p:nvSpPr>
        <p:spPr>
          <a:xfrm>
            <a:off x="28088" y="0"/>
            <a:ext cx="648000" cy="6888908"/>
          </a:xfrm>
          <a:prstGeom prst="rect">
            <a:avLst/>
          </a:prstGeom>
          <a:solidFill>
            <a:srgbClr val="8CC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TextBox 91">
            <a:extLst>
              <a:ext uri="{FF2B5EF4-FFF2-40B4-BE49-F238E27FC236}">
                <a16:creationId xmlns:a16="http://schemas.microsoft.com/office/drawing/2014/main" id="{078877DE-593A-3FAC-AB1B-B33234F7CBDA}"/>
              </a:ext>
            </a:extLst>
          </p:cNvPr>
          <p:cNvSpPr txBox="1"/>
          <p:nvPr/>
        </p:nvSpPr>
        <p:spPr>
          <a:xfrm rot="16200000">
            <a:off x="-810397" y="3182844"/>
            <a:ext cx="2257349" cy="523220"/>
          </a:xfrm>
          <a:prstGeom prst="rect">
            <a:avLst/>
          </a:prstGeom>
          <a:noFill/>
        </p:spPr>
        <p:txBody>
          <a:bodyPr wrap="none" rtlCol="0">
            <a:spAutoFit/>
          </a:bodyPr>
          <a:lstStyle/>
          <a:p>
            <a:r>
              <a:rPr lang="en-GB" sz="2800" b="1" dirty="0">
                <a:solidFill>
                  <a:schemeClr val="bg1"/>
                </a:solidFill>
                <a:latin typeface="Mark Pro" panose="020B0504020201010104" pitchFamily="34" charset="0"/>
              </a:rPr>
              <a:t>Conclusions</a:t>
            </a:r>
          </a:p>
        </p:txBody>
      </p:sp>
    </p:spTree>
    <p:extLst>
      <p:ext uri="{BB962C8B-B14F-4D97-AF65-F5344CB8AC3E}">
        <p14:creationId xmlns:p14="http://schemas.microsoft.com/office/powerpoint/2010/main" val="278338978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A5E279F-3FAE-EABD-F3FD-ADA0AADBB49B}"/>
              </a:ext>
            </a:extLst>
          </p:cNvPr>
          <p:cNvSpPr/>
          <p:nvPr/>
        </p:nvSpPr>
        <p:spPr>
          <a:xfrm>
            <a:off x="10911" y="4725"/>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42">
            <a:extLst>
              <a:ext uri="{FF2B5EF4-FFF2-40B4-BE49-F238E27FC236}">
                <a16:creationId xmlns:a16="http://schemas.microsoft.com/office/drawing/2014/main" id="{F76946BE-CF59-1F46-BA80-03E70224BD2B}"/>
              </a:ext>
            </a:extLst>
          </p:cNvPr>
          <p:cNvSpPr/>
          <p:nvPr/>
        </p:nvSpPr>
        <p:spPr>
          <a:xfrm>
            <a:off x="4958021" y="834313"/>
            <a:ext cx="456478" cy="70221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CCCD57A9-EC77-BDE3-F911-5EC0D5BD1346}"/>
              </a:ext>
            </a:extLst>
          </p:cNvPr>
          <p:cNvSpPr/>
          <p:nvPr/>
        </p:nvSpPr>
        <p:spPr>
          <a:xfrm>
            <a:off x="6744643" y="2367621"/>
            <a:ext cx="504000" cy="70221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23BB607B-955B-6BF3-2D1B-108AF743BB63}"/>
              </a:ext>
            </a:extLst>
          </p:cNvPr>
          <p:cNvSpPr/>
          <p:nvPr/>
        </p:nvSpPr>
        <p:spPr>
          <a:xfrm>
            <a:off x="4976647" y="3777249"/>
            <a:ext cx="456478" cy="70221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F8A53919-AF33-1212-8CF1-021700A5AFCE}"/>
              </a:ext>
            </a:extLst>
          </p:cNvPr>
          <p:cNvSpPr/>
          <p:nvPr/>
        </p:nvSpPr>
        <p:spPr>
          <a:xfrm>
            <a:off x="6747958" y="5310726"/>
            <a:ext cx="504000" cy="702217"/>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8151C1B5-1243-165E-A561-CF8D569FA990}"/>
              </a:ext>
            </a:extLst>
          </p:cNvPr>
          <p:cNvSpPr/>
          <p:nvPr/>
        </p:nvSpPr>
        <p:spPr>
          <a:xfrm flipH="1">
            <a:off x="5433125" y="3444358"/>
            <a:ext cx="1368000" cy="1368000"/>
          </a:xfrm>
          <a:prstGeom prst="ellipse">
            <a:avLst/>
          </a:prstGeom>
          <a:solidFill>
            <a:srgbClr val="644D7A"/>
          </a:solidFill>
          <a:ln>
            <a:noFill/>
          </a:ln>
          <a:effectLst>
            <a:innerShdw blurRad="63500" dist="1524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C5F00697-FA8B-DC95-B92B-5EDBE7DFC951}"/>
              </a:ext>
            </a:extLst>
          </p:cNvPr>
          <p:cNvSpPr/>
          <p:nvPr/>
        </p:nvSpPr>
        <p:spPr>
          <a:xfrm flipH="1">
            <a:off x="5433825" y="517479"/>
            <a:ext cx="1368000" cy="1368000"/>
          </a:xfrm>
          <a:prstGeom prst="ellipse">
            <a:avLst/>
          </a:prstGeom>
          <a:solidFill>
            <a:srgbClr val="1666AE"/>
          </a:solidFill>
          <a:ln>
            <a:noFill/>
          </a:ln>
          <a:effectLst>
            <a:innerShdw blurRad="63500" dist="1524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3AF3268D-4548-D253-E5F4-63D548E3539F}"/>
              </a:ext>
            </a:extLst>
          </p:cNvPr>
          <p:cNvSpPr/>
          <p:nvPr/>
        </p:nvSpPr>
        <p:spPr>
          <a:xfrm>
            <a:off x="5465443" y="1987157"/>
            <a:ext cx="1368000" cy="1368000"/>
          </a:xfrm>
          <a:prstGeom prst="ellipse">
            <a:avLst/>
          </a:prstGeom>
          <a:solidFill>
            <a:srgbClr val="F6D50F"/>
          </a:solidFill>
          <a:ln>
            <a:noFill/>
          </a:ln>
          <a:effectLst>
            <a:innerShdw blurRad="63500" dist="1524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E1D782C1-18DF-DC3D-4BE8-86900C824835}"/>
              </a:ext>
            </a:extLst>
          </p:cNvPr>
          <p:cNvSpPr/>
          <p:nvPr/>
        </p:nvSpPr>
        <p:spPr>
          <a:xfrm>
            <a:off x="5443758" y="4903992"/>
            <a:ext cx="1368000" cy="1368000"/>
          </a:xfrm>
          <a:prstGeom prst="ellipse">
            <a:avLst/>
          </a:prstGeom>
          <a:solidFill>
            <a:srgbClr val="009DE0"/>
          </a:solidFill>
          <a:ln>
            <a:noFill/>
          </a:ln>
          <a:effectLst>
            <a:innerShdw blurRad="63500" dist="1524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Shape 7">
            <a:extLst>
              <a:ext uri="{FF2B5EF4-FFF2-40B4-BE49-F238E27FC236}">
                <a16:creationId xmlns:a16="http://schemas.microsoft.com/office/drawing/2014/main" id="{9DE404E9-C568-604C-0534-F7A46EB36ECC}"/>
              </a:ext>
            </a:extLst>
          </p:cNvPr>
          <p:cNvSpPr/>
          <p:nvPr/>
        </p:nvSpPr>
        <p:spPr>
          <a:xfrm flipH="1">
            <a:off x="5207526" y="4783435"/>
            <a:ext cx="878400" cy="1756800"/>
          </a:xfrm>
          <a:custGeom>
            <a:avLst/>
            <a:gdLst>
              <a:gd name="connsiteX0" fmla="*/ 0 w 878400"/>
              <a:gd name="connsiteY0" fmla="*/ 0 h 1756800"/>
              <a:gd name="connsiteX1" fmla="*/ 878400 w 878400"/>
              <a:gd name="connsiteY1" fmla="*/ 878400 h 1756800"/>
              <a:gd name="connsiteX2" fmla="*/ 0 w 878400"/>
              <a:gd name="connsiteY2" fmla="*/ 1756800 h 1756800"/>
              <a:gd name="connsiteX3" fmla="*/ 0 w 878400"/>
              <a:gd name="connsiteY3" fmla="*/ 1487816 h 1756800"/>
              <a:gd name="connsiteX4" fmla="*/ 609416 w 878400"/>
              <a:gd name="connsiteY4" fmla="*/ 878400 h 1756800"/>
              <a:gd name="connsiteX5" fmla="*/ 0 w 878400"/>
              <a:gd name="connsiteY5" fmla="*/ 268984 h 175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8400" h="1756800">
                <a:moveTo>
                  <a:pt x="0" y="0"/>
                </a:moveTo>
                <a:cubicBezTo>
                  <a:pt x="485127" y="0"/>
                  <a:pt x="878400" y="393273"/>
                  <a:pt x="878400" y="878400"/>
                </a:cubicBezTo>
                <a:cubicBezTo>
                  <a:pt x="878400" y="1363527"/>
                  <a:pt x="485127" y="1756800"/>
                  <a:pt x="0" y="1756800"/>
                </a:cubicBezTo>
                <a:lnTo>
                  <a:pt x="0" y="1487816"/>
                </a:lnTo>
                <a:cubicBezTo>
                  <a:pt x="336571" y="1487816"/>
                  <a:pt x="609416" y="1214971"/>
                  <a:pt x="609416" y="878400"/>
                </a:cubicBezTo>
                <a:cubicBezTo>
                  <a:pt x="609416" y="541829"/>
                  <a:pt x="336571" y="268984"/>
                  <a:pt x="0" y="2689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sp>
        <p:nvSpPr>
          <p:cNvPr id="9" name="Freeform: Shape 8">
            <a:extLst>
              <a:ext uri="{FF2B5EF4-FFF2-40B4-BE49-F238E27FC236}">
                <a16:creationId xmlns:a16="http://schemas.microsoft.com/office/drawing/2014/main" id="{450980E2-3075-DCA3-CD59-410A0E734C36}"/>
              </a:ext>
            </a:extLst>
          </p:cNvPr>
          <p:cNvSpPr/>
          <p:nvPr/>
        </p:nvSpPr>
        <p:spPr>
          <a:xfrm flipH="1">
            <a:off x="5207807" y="1809864"/>
            <a:ext cx="878400" cy="1756800"/>
          </a:xfrm>
          <a:custGeom>
            <a:avLst/>
            <a:gdLst>
              <a:gd name="connsiteX0" fmla="*/ 0 w 878400"/>
              <a:gd name="connsiteY0" fmla="*/ 0 h 1756800"/>
              <a:gd name="connsiteX1" fmla="*/ 878400 w 878400"/>
              <a:gd name="connsiteY1" fmla="*/ 878400 h 1756800"/>
              <a:gd name="connsiteX2" fmla="*/ 0 w 878400"/>
              <a:gd name="connsiteY2" fmla="*/ 1756800 h 1756800"/>
              <a:gd name="connsiteX3" fmla="*/ 0 w 878400"/>
              <a:gd name="connsiteY3" fmla="*/ 1487816 h 1756800"/>
              <a:gd name="connsiteX4" fmla="*/ 609416 w 878400"/>
              <a:gd name="connsiteY4" fmla="*/ 878400 h 1756800"/>
              <a:gd name="connsiteX5" fmla="*/ 0 w 878400"/>
              <a:gd name="connsiteY5" fmla="*/ 268984 h 175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8400" h="1756800">
                <a:moveTo>
                  <a:pt x="0" y="0"/>
                </a:moveTo>
                <a:cubicBezTo>
                  <a:pt x="485127" y="0"/>
                  <a:pt x="878400" y="393273"/>
                  <a:pt x="878400" y="878400"/>
                </a:cubicBezTo>
                <a:cubicBezTo>
                  <a:pt x="878400" y="1363527"/>
                  <a:pt x="485127" y="1756800"/>
                  <a:pt x="0" y="1756800"/>
                </a:cubicBezTo>
                <a:lnTo>
                  <a:pt x="0" y="1487816"/>
                </a:lnTo>
                <a:cubicBezTo>
                  <a:pt x="336571" y="1487816"/>
                  <a:pt x="609416" y="1214971"/>
                  <a:pt x="609416" y="878400"/>
                </a:cubicBezTo>
                <a:cubicBezTo>
                  <a:pt x="609416" y="541829"/>
                  <a:pt x="336571" y="268984"/>
                  <a:pt x="0" y="2689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sp>
        <p:nvSpPr>
          <p:cNvPr id="10" name="Freeform: Shape 9">
            <a:extLst>
              <a:ext uri="{FF2B5EF4-FFF2-40B4-BE49-F238E27FC236}">
                <a16:creationId xmlns:a16="http://schemas.microsoft.com/office/drawing/2014/main" id="{A22370B4-8C57-7DA0-A198-391B7F0C1438}"/>
              </a:ext>
            </a:extLst>
          </p:cNvPr>
          <p:cNvSpPr/>
          <p:nvPr/>
        </p:nvSpPr>
        <p:spPr>
          <a:xfrm>
            <a:off x="6086207" y="3298421"/>
            <a:ext cx="878400" cy="1756800"/>
          </a:xfrm>
          <a:custGeom>
            <a:avLst/>
            <a:gdLst>
              <a:gd name="connsiteX0" fmla="*/ 0 w 878400"/>
              <a:gd name="connsiteY0" fmla="*/ 0 h 1756800"/>
              <a:gd name="connsiteX1" fmla="*/ 878400 w 878400"/>
              <a:gd name="connsiteY1" fmla="*/ 878400 h 1756800"/>
              <a:gd name="connsiteX2" fmla="*/ 0 w 878400"/>
              <a:gd name="connsiteY2" fmla="*/ 1756800 h 1756800"/>
              <a:gd name="connsiteX3" fmla="*/ 0 w 878400"/>
              <a:gd name="connsiteY3" fmla="*/ 1487816 h 1756800"/>
              <a:gd name="connsiteX4" fmla="*/ 609416 w 878400"/>
              <a:gd name="connsiteY4" fmla="*/ 878400 h 1756800"/>
              <a:gd name="connsiteX5" fmla="*/ 0 w 878400"/>
              <a:gd name="connsiteY5" fmla="*/ 268984 h 175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8400" h="1756800">
                <a:moveTo>
                  <a:pt x="0" y="0"/>
                </a:moveTo>
                <a:cubicBezTo>
                  <a:pt x="485127" y="0"/>
                  <a:pt x="878400" y="393273"/>
                  <a:pt x="878400" y="878400"/>
                </a:cubicBezTo>
                <a:cubicBezTo>
                  <a:pt x="878400" y="1363527"/>
                  <a:pt x="485127" y="1756800"/>
                  <a:pt x="0" y="1756800"/>
                </a:cubicBezTo>
                <a:lnTo>
                  <a:pt x="0" y="1487816"/>
                </a:lnTo>
                <a:cubicBezTo>
                  <a:pt x="336571" y="1487816"/>
                  <a:pt x="609416" y="1214971"/>
                  <a:pt x="609416" y="878400"/>
                </a:cubicBezTo>
                <a:cubicBezTo>
                  <a:pt x="609416" y="541829"/>
                  <a:pt x="336571" y="268984"/>
                  <a:pt x="0" y="2689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sp>
        <p:nvSpPr>
          <p:cNvPr id="12" name="Freeform: Shape 11">
            <a:extLst>
              <a:ext uri="{FF2B5EF4-FFF2-40B4-BE49-F238E27FC236}">
                <a16:creationId xmlns:a16="http://schemas.microsoft.com/office/drawing/2014/main" id="{A142BE4C-7EF6-64F0-6CB3-1E3ABA71625F}"/>
              </a:ext>
            </a:extLst>
          </p:cNvPr>
          <p:cNvSpPr/>
          <p:nvPr/>
        </p:nvSpPr>
        <p:spPr>
          <a:xfrm>
            <a:off x="6085645" y="323079"/>
            <a:ext cx="878400" cy="1756800"/>
          </a:xfrm>
          <a:custGeom>
            <a:avLst/>
            <a:gdLst>
              <a:gd name="connsiteX0" fmla="*/ 0 w 878400"/>
              <a:gd name="connsiteY0" fmla="*/ 0 h 1756800"/>
              <a:gd name="connsiteX1" fmla="*/ 878400 w 878400"/>
              <a:gd name="connsiteY1" fmla="*/ 878400 h 1756800"/>
              <a:gd name="connsiteX2" fmla="*/ 0 w 878400"/>
              <a:gd name="connsiteY2" fmla="*/ 1756800 h 1756800"/>
              <a:gd name="connsiteX3" fmla="*/ 0 w 878400"/>
              <a:gd name="connsiteY3" fmla="*/ 1487816 h 1756800"/>
              <a:gd name="connsiteX4" fmla="*/ 609416 w 878400"/>
              <a:gd name="connsiteY4" fmla="*/ 878400 h 1756800"/>
              <a:gd name="connsiteX5" fmla="*/ 0 w 878400"/>
              <a:gd name="connsiteY5" fmla="*/ 268984 h 175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8400" h="1756800">
                <a:moveTo>
                  <a:pt x="0" y="0"/>
                </a:moveTo>
                <a:cubicBezTo>
                  <a:pt x="485127" y="0"/>
                  <a:pt x="878400" y="393273"/>
                  <a:pt x="878400" y="878400"/>
                </a:cubicBezTo>
                <a:cubicBezTo>
                  <a:pt x="878400" y="1363527"/>
                  <a:pt x="485127" y="1756800"/>
                  <a:pt x="0" y="1756800"/>
                </a:cubicBezTo>
                <a:lnTo>
                  <a:pt x="0" y="1487816"/>
                </a:lnTo>
                <a:cubicBezTo>
                  <a:pt x="336571" y="1487816"/>
                  <a:pt x="609416" y="1214971"/>
                  <a:pt x="609416" y="878400"/>
                </a:cubicBezTo>
                <a:cubicBezTo>
                  <a:pt x="609416" y="541829"/>
                  <a:pt x="336571" y="268984"/>
                  <a:pt x="0" y="2689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grpSp>
        <p:nvGrpSpPr>
          <p:cNvPr id="22" name="Group 21">
            <a:extLst>
              <a:ext uri="{FF2B5EF4-FFF2-40B4-BE49-F238E27FC236}">
                <a16:creationId xmlns:a16="http://schemas.microsoft.com/office/drawing/2014/main" id="{D7051499-B931-2851-E0EC-19A4194D67C5}"/>
              </a:ext>
            </a:extLst>
          </p:cNvPr>
          <p:cNvGrpSpPr/>
          <p:nvPr/>
        </p:nvGrpSpPr>
        <p:grpSpPr>
          <a:xfrm>
            <a:off x="7234745" y="5204635"/>
            <a:ext cx="257608" cy="914400"/>
            <a:chOff x="7591646" y="5130792"/>
            <a:chExt cx="257608" cy="914400"/>
          </a:xfrm>
        </p:grpSpPr>
        <p:sp>
          <p:nvSpPr>
            <p:cNvPr id="19" name="Rectangle 18">
              <a:extLst>
                <a:ext uri="{FF2B5EF4-FFF2-40B4-BE49-F238E27FC236}">
                  <a16:creationId xmlns:a16="http://schemas.microsoft.com/office/drawing/2014/main" id="{3128D162-1762-FF1A-0C96-E0FCA70FB8F4}"/>
                </a:ext>
              </a:extLst>
            </p:cNvPr>
            <p:cNvSpPr/>
            <p:nvPr/>
          </p:nvSpPr>
          <p:spPr>
            <a:xfrm>
              <a:off x="7591646" y="5130792"/>
              <a:ext cx="229814" cy="914400"/>
            </a:xfrm>
            <a:prstGeom prst="rect">
              <a:avLst/>
            </a:prstGeom>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EA1953B6-57D2-5722-ED78-D1ED3779468D}"/>
                </a:ext>
              </a:extLst>
            </p:cNvPr>
            <p:cNvSpPr/>
            <p:nvPr/>
          </p:nvSpPr>
          <p:spPr>
            <a:xfrm>
              <a:off x="7619441" y="5130793"/>
              <a:ext cx="229813" cy="914399"/>
            </a:xfrm>
            <a:prstGeom prst="rect">
              <a:avLst/>
            </a:prstGeom>
            <a:solidFill>
              <a:srgbClr val="F2F2F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 name="Group 31">
            <a:extLst>
              <a:ext uri="{FF2B5EF4-FFF2-40B4-BE49-F238E27FC236}">
                <a16:creationId xmlns:a16="http://schemas.microsoft.com/office/drawing/2014/main" id="{B157F6FB-BB89-E38B-EE16-041D655E54FA}"/>
              </a:ext>
            </a:extLst>
          </p:cNvPr>
          <p:cNvGrpSpPr/>
          <p:nvPr/>
        </p:nvGrpSpPr>
        <p:grpSpPr>
          <a:xfrm>
            <a:off x="4725568" y="3671158"/>
            <a:ext cx="251080" cy="914400"/>
            <a:chOff x="4725568" y="3671158"/>
            <a:chExt cx="251080" cy="914400"/>
          </a:xfrm>
        </p:grpSpPr>
        <p:sp>
          <p:nvSpPr>
            <p:cNvPr id="24" name="Rectangle 23">
              <a:extLst>
                <a:ext uri="{FF2B5EF4-FFF2-40B4-BE49-F238E27FC236}">
                  <a16:creationId xmlns:a16="http://schemas.microsoft.com/office/drawing/2014/main" id="{4D4F0D9B-8C5C-9C2E-68B1-06D9BBDBF170}"/>
                </a:ext>
              </a:extLst>
            </p:cNvPr>
            <p:cNvSpPr/>
            <p:nvPr/>
          </p:nvSpPr>
          <p:spPr>
            <a:xfrm>
              <a:off x="4746834" y="3671158"/>
              <a:ext cx="229814" cy="914400"/>
            </a:xfrm>
            <a:prstGeom prst="rect">
              <a:avLst/>
            </a:prstGeom>
            <a:ln>
              <a:noFill/>
            </a:ln>
            <a:effectLst>
              <a:outerShdw blurRad="50800" dist="635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F894EEAE-B2F2-2D77-611F-05744220658C}"/>
                </a:ext>
              </a:extLst>
            </p:cNvPr>
            <p:cNvSpPr/>
            <p:nvPr/>
          </p:nvSpPr>
          <p:spPr>
            <a:xfrm>
              <a:off x="4725568" y="3671159"/>
              <a:ext cx="229813" cy="914399"/>
            </a:xfrm>
            <a:prstGeom prst="rect">
              <a:avLst/>
            </a:prstGeom>
            <a:solidFill>
              <a:srgbClr val="F2F2F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 name="Group 25">
            <a:extLst>
              <a:ext uri="{FF2B5EF4-FFF2-40B4-BE49-F238E27FC236}">
                <a16:creationId xmlns:a16="http://schemas.microsoft.com/office/drawing/2014/main" id="{A937A82D-1BFD-C881-8766-2AFE02636808}"/>
              </a:ext>
            </a:extLst>
          </p:cNvPr>
          <p:cNvGrpSpPr/>
          <p:nvPr/>
        </p:nvGrpSpPr>
        <p:grpSpPr>
          <a:xfrm>
            <a:off x="7234745" y="2229293"/>
            <a:ext cx="257608" cy="914400"/>
            <a:chOff x="7591646" y="5130792"/>
            <a:chExt cx="257608" cy="914400"/>
          </a:xfrm>
        </p:grpSpPr>
        <p:sp>
          <p:nvSpPr>
            <p:cNvPr id="27" name="Rectangle 26">
              <a:extLst>
                <a:ext uri="{FF2B5EF4-FFF2-40B4-BE49-F238E27FC236}">
                  <a16:creationId xmlns:a16="http://schemas.microsoft.com/office/drawing/2014/main" id="{80E6C97D-E791-70EC-9376-DCFA0C6F444B}"/>
                </a:ext>
              </a:extLst>
            </p:cNvPr>
            <p:cNvSpPr/>
            <p:nvPr/>
          </p:nvSpPr>
          <p:spPr>
            <a:xfrm>
              <a:off x="7591646" y="5130792"/>
              <a:ext cx="229814" cy="914400"/>
            </a:xfrm>
            <a:prstGeom prst="rect">
              <a:avLst/>
            </a:prstGeom>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F8BE0B8-75A9-9844-30D3-50651F9A8563}"/>
                </a:ext>
              </a:extLst>
            </p:cNvPr>
            <p:cNvSpPr/>
            <p:nvPr/>
          </p:nvSpPr>
          <p:spPr>
            <a:xfrm>
              <a:off x="7619441" y="5130793"/>
              <a:ext cx="229813" cy="914399"/>
            </a:xfrm>
            <a:prstGeom prst="rect">
              <a:avLst/>
            </a:prstGeom>
            <a:solidFill>
              <a:srgbClr val="F2F2F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a:extLst>
              <a:ext uri="{FF2B5EF4-FFF2-40B4-BE49-F238E27FC236}">
                <a16:creationId xmlns:a16="http://schemas.microsoft.com/office/drawing/2014/main" id="{DD19B99F-5734-FA3D-1C7E-38B651EC12C7}"/>
              </a:ext>
            </a:extLst>
          </p:cNvPr>
          <p:cNvGrpSpPr/>
          <p:nvPr/>
        </p:nvGrpSpPr>
        <p:grpSpPr>
          <a:xfrm>
            <a:off x="4718368" y="744279"/>
            <a:ext cx="251080" cy="914400"/>
            <a:chOff x="4725568" y="3671158"/>
            <a:chExt cx="251080" cy="914400"/>
          </a:xfrm>
        </p:grpSpPr>
        <p:sp>
          <p:nvSpPr>
            <p:cNvPr id="34" name="Rectangle 33">
              <a:extLst>
                <a:ext uri="{FF2B5EF4-FFF2-40B4-BE49-F238E27FC236}">
                  <a16:creationId xmlns:a16="http://schemas.microsoft.com/office/drawing/2014/main" id="{295A668E-ECC5-6CC0-F90C-8629CEECBA62}"/>
                </a:ext>
              </a:extLst>
            </p:cNvPr>
            <p:cNvSpPr/>
            <p:nvPr/>
          </p:nvSpPr>
          <p:spPr>
            <a:xfrm>
              <a:off x="4746834" y="3671158"/>
              <a:ext cx="229814" cy="914400"/>
            </a:xfrm>
            <a:prstGeom prst="rect">
              <a:avLst/>
            </a:prstGeom>
            <a:ln>
              <a:noFill/>
            </a:ln>
            <a:effectLst>
              <a:outerShdw blurRad="50800" dist="635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2D45A719-9AF7-3698-3516-C06AFF439BB5}"/>
                </a:ext>
              </a:extLst>
            </p:cNvPr>
            <p:cNvSpPr/>
            <p:nvPr/>
          </p:nvSpPr>
          <p:spPr>
            <a:xfrm>
              <a:off x="4725568" y="3671159"/>
              <a:ext cx="229813" cy="914399"/>
            </a:xfrm>
            <a:prstGeom prst="rect">
              <a:avLst/>
            </a:prstGeom>
            <a:solidFill>
              <a:srgbClr val="F2F2F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8" name="Arrow: Pentagon 37">
            <a:extLst>
              <a:ext uri="{FF2B5EF4-FFF2-40B4-BE49-F238E27FC236}">
                <a16:creationId xmlns:a16="http://schemas.microsoft.com/office/drawing/2014/main" id="{5B21A8E5-3246-AEA1-CB52-7E1D67EAF7B1}"/>
              </a:ext>
            </a:extLst>
          </p:cNvPr>
          <p:cNvSpPr/>
          <p:nvPr/>
        </p:nvSpPr>
        <p:spPr>
          <a:xfrm flipH="1">
            <a:off x="1052623" y="5307243"/>
            <a:ext cx="5787316" cy="718403"/>
          </a:xfrm>
          <a:prstGeom prst="homePlat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Mark Pro" panose="020B0504020201010104" pitchFamily="34" charset="0"/>
              </a:rPr>
              <a:t>Holistic review of SNIPEF services and departments to better meet corporate and member needs</a:t>
            </a:r>
          </a:p>
          <a:p>
            <a:pPr algn="ctr"/>
            <a:r>
              <a:rPr lang="en-US" sz="1000" dirty="0">
                <a:solidFill>
                  <a:schemeClr val="tx1"/>
                </a:solidFill>
                <a:latin typeface="Mark Pro" panose="020B0504020201010104" pitchFamily="34" charset="0"/>
              </a:rPr>
              <a:t>Functions and responsibilities throughout SNIPEF should be reviewed and </a:t>
            </a:r>
          </a:p>
          <a:p>
            <a:pPr algn="ctr"/>
            <a:r>
              <a:rPr lang="en-US" sz="1000" dirty="0">
                <a:solidFill>
                  <a:schemeClr val="tx1"/>
                </a:solidFill>
                <a:latin typeface="Mark Pro" panose="020B0504020201010104" pitchFamily="34" charset="0"/>
              </a:rPr>
              <a:t>repositioned to benefit the organisation. </a:t>
            </a:r>
            <a:endParaRPr lang="en-GB" sz="1000" dirty="0">
              <a:solidFill>
                <a:schemeClr val="tx1"/>
              </a:solidFill>
              <a:latin typeface="Mark Pro" panose="020B0504020201010104" pitchFamily="34" charset="0"/>
            </a:endParaRPr>
          </a:p>
        </p:txBody>
      </p:sp>
      <p:sp>
        <p:nvSpPr>
          <p:cNvPr id="4" name="Freeform: Shape 3">
            <a:extLst>
              <a:ext uri="{FF2B5EF4-FFF2-40B4-BE49-F238E27FC236}">
                <a16:creationId xmlns:a16="http://schemas.microsoft.com/office/drawing/2014/main" id="{96B85383-5FC7-27D6-A9D8-F5D48DC436EA}"/>
              </a:ext>
            </a:extLst>
          </p:cNvPr>
          <p:cNvSpPr/>
          <p:nvPr/>
        </p:nvSpPr>
        <p:spPr>
          <a:xfrm>
            <a:off x="6075293" y="4783435"/>
            <a:ext cx="878400" cy="1756800"/>
          </a:xfrm>
          <a:custGeom>
            <a:avLst/>
            <a:gdLst>
              <a:gd name="connsiteX0" fmla="*/ 0 w 878400"/>
              <a:gd name="connsiteY0" fmla="*/ 0 h 1756800"/>
              <a:gd name="connsiteX1" fmla="*/ 878400 w 878400"/>
              <a:gd name="connsiteY1" fmla="*/ 878400 h 1756800"/>
              <a:gd name="connsiteX2" fmla="*/ 0 w 878400"/>
              <a:gd name="connsiteY2" fmla="*/ 1756800 h 1756800"/>
              <a:gd name="connsiteX3" fmla="*/ 0 w 878400"/>
              <a:gd name="connsiteY3" fmla="*/ 1487816 h 1756800"/>
              <a:gd name="connsiteX4" fmla="*/ 609416 w 878400"/>
              <a:gd name="connsiteY4" fmla="*/ 878400 h 1756800"/>
              <a:gd name="connsiteX5" fmla="*/ 0 w 878400"/>
              <a:gd name="connsiteY5" fmla="*/ 268984 h 175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8400" h="1756800">
                <a:moveTo>
                  <a:pt x="0" y="0"/>
                </a:moveTo>
                <a:cubicBezTo>
                  <a:pt x="485127" y="0"/>
                  <a:pt x="878400" y="393273"/>
                  <a:pt x="878400" y="878400"/>
                </a:cubicBezTo>
                <a:cubicBezTo>
                  <a:pt x="878400" y="1363527"/>
                  <a:pt x="485127" y="1756800"/>
                  <a:pt x="0" y="1756800"/>
                </a:cubicBezTo>
                <a:lnTo>
                  <a:pt x="0" y="1487816"/>
                </a:lnTo>
                <a:cubicBezTo>
                  <a:pt x="336571" y="1487816"/>
                  <a:pt x="609416" y="1214971"/>
                  <a:pt x="609416" y="878400"/>
                </a:cubicBezTo>
                <a:cubicBezTo>
                  <a:pt x="609416" y="541829"/>
                  <a:pt x="336571" y="268984"/>
                  <a:pt x="0" y="2689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sp>
        <p:nvSpPr>
          <p:cNvPr id="40" name="Arrow: Pentagon 39">
            <a:extLst>
              <a:ext uri="{FF2B5EF4-FFF2-40B4-BE49-F238E27FC236}">
                <a16:creationId xmlns:a16="http://schemas.microsoft.com/office/drawing/2014/main" id="{F5667B2D-C1B4-22F9-8C5D-F71E8296BD98}"/>
              </a:ext>
            </a:extLst>
          </p:cNvPr>
          <p:cNvSpPr/>
          <p:nvPr/>
        </p:nvSpPr>
        <p:spPr>
          <a:xfrm>
            <a:off x="5433125" y="3768164"/>
            <a:ext cx="5787316" cy="718403"/>
          </a:xfrm>
          <a:prstGeom prst="homePlat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bg1">
                  <a:lumMod val="50000"/>
                </a:schemeClr>
              </a:solidFill>
              <a:latin typeface="Mark Pro" panose="020B0504020201010104" pitchFamily="34" charset="0"/>
            </a:endParaRPr>
          </a:p>
          <a:p>
            <a:pPr algn="ctr"/>
            <a:r>
              <a:rPr lang="en-US" sz="1200" b="1" dirty="0">
                <a:solidFill>
                  <a:schemeClr val="bg1">
                    <a:lumMod val="50000"/>
                  </a:schemeClr>
                </a:solidFill>
                <a:latin typeface="Mark Pro" panose="020B0504020201010104" pitchFamily="34" charset="0"/>
              </a:rPr>
              <a:t>Tailored offerings and programs to match the needs of members</a:t>
            </a:r>
          </a:p>
          <a:p>
            <a:pPr algn="ctr"/>
            <a:r>
              <a:rPr lang="en-US" sz="1000" dirty="0" err="1">
                <a:solidFill>
                  <a:schemeClr val="tx1">
                    <a:lumMod val="65000"/>
                    <a:lumOff val="35000"/>
                  </a:schemeClr>
                </a:solidFill>
                <a:latin typeface="Mark Pro" panose="020B0504020201010104" pitchFamily="34" charset="0"/>
              </a:rPr>
              <a:t>Recognising</a:t>
            </a:r>
            <a:r>
              <a:rPr lang="en-US" sz="1000" dirty="0">
                <a:solidFill>
                  <a:schemeClr val="tx1">
                    <a:lumMod val="65000"/>
                    <a:lumOff val="35000"/>
                  </a:schemeClr>
                </a:solidFill>
                <a:latin typeface="Mark Pro" panose="020B0504020201010104" pitchFamily="34" charset="0"/>
              </a:rPr>
              <a:t> the diverse needs of members based on company size and demographics, SNIPEF should review how it can introduce tailored programs. </a:t>
            </a:r>
          </a:p>
          <a:p>
            <a:pPr algn="ctr"/>
            <a:endParaRPr lang="en-GB" sz="1200" b="1" dirty="0">
              <a:solidFill>
                <a:schemeClr val="tx1">
                  <a:lumMod val="65000"/>
                  <a:lumOff val="35000"/>
                </a:schemeClr>
              </a:solidFill>
              <a:latin typeface="Mark Pro" panose="020B0504020201010104" pitchFamily="34" charset="0"/>
            </a:endParaRPr>
          </a:p>
        </p:txBody>
      </p:sp>
      <p:sp>
        <p:nvSpPr>
          <p:cNvPr id="5" name="Freeform: Shape 4">
            <a:extLst>
              <a:ext uri="{FF2B5EF4-FFF2-40B4-BE49-F238E27FC236}">
                <a16:creationId xmlns:a16="http://schemas.microsoft.com/office/drawing/2014/main" id="{62365907-C793-E368-72B4-846F919D690D}"/>
              </a:ext>
            </a:extLst>
          </p:cNvPr>
          <p:cNvSpPr/>
          <p:nvPr/>
        </p:nvSpPr>
        <p:spPr>
          <a:xfrm flipH="1">
            <a:off x="5175627" y="3298421"/>
            <a:ext cx="878400" cy="1756800"/>
          </a:xfrm>
          <a:custGeom>
            <a:avLst/>
            <a:gdLst>
              <a:gd name="connsiteX0" fmla="*/ 0 w 878400"/>
              <a:gd name="connsiteY0" fmla="*/ 0 h 1756800"/>
              <a:gd name="connsiteX1" fmla="*/ 878400 w 878400"/>
              <a:gd name="connsiteY1" fmla="*/ 878400 h 1756800"/>
              <a:gd name="connsiteX2" fmla="*/ 0 w 878400"/>
              <a:gd name="connsiteY2" fmla="*/ 1756800 h 1756800"/>
              <a:gd name="connsiteX3" fmla="*/ 0 w 878400"/>
              <a:gd name="connsiteY3" fmla="*/ 1487816 h 1756800"/>
              <a:gd name="connsiteX4" fmla="*/ 609416 w 878400"/>
              <a:gd name="connsiteY4" fmla="*/ 878400 h 1756800"/>
              <a:gd name="connsiteX5" fmla="*/ 0 w 878400"/>
              <a:gd name="connsiteY5" fmla="*/ 268984 h 175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8400" h="1756800">
                <a:moveTo>
                  <a:pt x="0" y="0"/>
                </a:moveTo>
                <a:cubicBezTo>
                  <a:pt x="485127" y="0"/>
                  <a:pt x="878400" y="393273"/>
                  <a:pt x="878400" y="878400"/>
                </a:cubicBezTo>
                <a:cubicBezTo>
                  <a:pt x="878400" y="1363527"/>
                  <a:pt x="485127" y="1756800"/>
                  <a:pt x="0" y="1756800"/>
                </a:cubicBezTo>
                <a:lnTo>
                  <a:pt x="0" y="1487816"/>
                </a:lnTo>
                <a:cubicBezTo>
                  <a:pt x="336571" y="1487816"/>
                  <a:pt x="609416" y="1214971"/>
                  <a:pt x="609416" y="878400"/>
                </a:cubicBezTo>
                <a:cubicBezTo>
                  <a:pt x="609416" y="541829"/>
                  <a:pt x="336571" y="268984"/>
                  <a:pt x="0" y="2689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sp>
        <p:nvSpPr>
          <p:cNvPr id="41" name="Arrow: Pentagon 40">
            <a:extLst>
              <a:ext uri="{FF2B5EF4-FFF2-40B4-BE49-F238E27FC236}">
                <a16:creationId xmlns:a16="http://schemas.microsoft.com/office/drawing/2014/main" id="{77FD2DBD-11A8-6F98-C2A6-F4983F14329D}"/>
              </a:ext>
            </a:extLst>
          </p:cNvPr>
          <p:cNvSpPr/>
          <p:nvPr/>
        </p:nvSpPr>
        <p:spPr>
          <a:xfrm flipH="1">
            <a:off x="1013809" y="2364307"/>
            <a:ext cx="5787316" cy="718403"/>
          </a:xfrm>
          <a:prstGeom prst="homePlat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lumMod val="50000"/>
                    <a:lumOff val="50000"/>
                  </a:schemeClr>
                </a:solidFill>
                <a:latin typeface="Mark Pro" panose="020B0504020201010104" pitchFamily="34" charset="0"/>
              </a:rPr>
              <a:t>Brand and image reinforcement</a:t>
            </a:r>
          </a:p>
          <a:p>
            <a:pPr algn="ctr"/>
            <a:r>
              <a:rPr lang="en-US" sz="1000">
                <a:solidFill>
                  <a:schemeClr val="tx1">
                    <a:lumMod val="75000"/>
                    <a:lumOff val="25000"/>
                  </a:schemeClr>
                </a:solidFill>
                <a:latin typeface="Mark Pro" panose="020B0504020201010104" pitchFamily="34" charset="0"/>
              </a:rPr>
              <a:t>SNIPEF should </a:t>
            </a:r>
            <a:r>
              <a:rPr lang="en-US" sz="1000" dirty="0">
                <a:solidFill>
                  <a:schemeClr val="tx1">
                    <a:lumMod val="75000"/>
                    <a:lumOff val="25000"/>
                  </a:schemeClr>
                </a:solidFill>
                <a:latin typeface="Mark Pro" panose="020B0504020201010104" pitchFamily="34" charset="0"/>
              </a:rPr>
              <a:t>undertake a brand reinforcement campaign, repositioning the organisation as forward-thinking, </a:t>
            </a:r>
            <a:r>
              <a:rPr lang="en-US" sz="1000" dirty="0" err="1">
                <a:solidFill>
                  <a:schemeClr val="tx1">
                    <a:lumMod val="75000"/>
                    <a:lumOff val="25000"/>
                  </a:schemeClr>
                </a:solidFill>
                <a:latin typeface="Mark Pro" panose="020B0504020201010104" pitchFamily="34" charset="0"/>
              </a:rPr>
              <a:t>focussed</a:t>
            </a:r>
            <a:r>
              <a:rPr lang="en-US" sz="1000" dirty="0">
                <a:solidFill>
                  <a:schemeClr val="tx1">
                    <a:lumMod val="75000"/>
                    <a:lumOff val="25000"/>
                  </a:schemeClr>
                </a:solidFill>
                <a:latin typeface="Mark Pro" panose="020B0504020201010104" pitchFamily="34" charset="0"/>
              </a:rPr>
              <a:t> and modern. </a:t>
            </a:r>
            <a:endParaRPr lang="en-GB" sz="1000" dirty="0">
              <a:solidFill>
                <a:schemeClr val="tx1">
                  <a:lumMod val="75000"/>
                  <a:lumOff val="25000"/>
                </a:schemeClr>
              </a:solidFill>
              <a:latin typeface="Mark Pro" panose="020B0504020201010104" pitchFamily="34" charset="0"/>
            </a:endParaRPr>
          </a:p>
        </p:txBody>
      </p:sp>
      <p:sp>
        <p:nvSpPr>
          <p:cNvPr id="6" name="Freeform: Shape 5">
            <a:extLst>
              <a:ext uri="{FF2B5EF4-FFF2-40B4-BE49-F238E27FC236}">
                <a16:creationId xmlns:a16="http://schemas.microsoft.com/office/drawing/2014/main" id="{6081ABC9-3199-031B-A016-A4659A89C9B3}"/>
              </a:ext>
            </a:extLst>
          </p:cNvPr>
          <p:cNvSpPr/>
          <p:nvPr/>
        </p:nvSpPr>
        <p:spPr>
          <a:xfrm>
            <a:off x="6096000" y="1808093"/>
            <a:ext cx="878400" cy="1756800"/>
          </a:xfrm>
          <a:custGeom>
            <a:avLst/>
            <a:gdLst>
              <a:gd name="connsiteX0" fmla="*/ 0 w 878400"/>
              <a:gd name="connsiteY0" fmla="*/ 0 h 1756800"/>
              <a:gd name="connsiteX1" fmla="*/ 878400 w 878400"/>
              <a:gd name="connsiteY1" fmla="*/ 878400 h 1756800"/>
              <a:gd name="connsiteX2" fmla="*/ 0 w 878400"/>
              <a:gd name="connsiteY2" fmla="*/ 1756800 h 1756800"/>
              <a:gd name="connsiteX3" fmla="*/ 0 w 878400"/>
              <a:gd name="connsiteY3" fmla="*/ 1487816 h 1756800"/>
              <a:gd name="connsiteX4" fmla="*/ 609416 w 878400"/>
              <a:gd name="connsiteY4" fmla="*/ 878400 h 1756800"/>
              <a:gd name="connsiteX5" fmla="*/ 0 w 878400"/>
              <a:gd name="connsiteY5" fmla="*/ 268984 h 175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8400" h="1756800">
                <a:moveTo>
                  <a:pt x="0" y="0"/>
                </a:moveTo>
                <a:cubicBezTo>
                  <a:pt x="485127" y="0"/>
                  <a:pt x="878400" y="393273"/>
                  <a:pt x="878400" y="878400"/>
                </a:cubicBezTo>
                <a:cubicBezTo>
                  <a:pt x="878400" y="1363527"/>
                  <a:pt x="485127" y="1756800"/>
                  <a:pt x="0" y="1756800"/>
                </a:cubicBezTo>
                <a:lnTo>
                  <a:pt x="0" y="1487816"/>
                </a:lnTo>
                <a:cubicBezTo>
                  <a:pt x="336571" y="1487816"/>
                  <a:pt x="609416" y="1214971"/>
                  <a:pt x="609416" y="878400"/>
                </a:cubicBezTo>
                <a:cubicBezTo>
                  <a:pt x="609416" y="541829"/>
                  <a:pt x="336571" y="268984"/>
                  <a:pt x="0" y="2689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sp>
        <p:nvSpPr>
          <p:cNvPr id="44" name="Arrow: Pentagon 43">
            <a:extLst>
              <a:ext uri="{FF2B5EF4-FFF2-40B4-BE49-F238E27FC236}">
                <a16:creationId xmlns:a16="http://schemas.microsoft.com/office/drawing/2014/main" id="{AC2E4F96-4387-AE3E-3959-8D44C8AD251F}"/>
              </a:ext>
            </a:extLst>
          </p:cNvPr>
          <p:cNvSpPr/>
          <p:nvPr/>
        </p:nvSpPr>
        <p:spPr>
          <a:xfrm>
            <a:off x="5424339" y="832354"/>
            <a:ext cx="5787316" cy="718403"/>
          </a:xfrm>
          <a:prstGeom prst="homePlat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Mark Pro" panose="020B0504020201010104" pitchFamily="34" charset="0"/>
              </a:rPr>
              <a:t>Improve engagement and communication strategies (SNIPEF &amp; STS)</a:t>
            </a:r>
          </a:p>
          <a:p>
            <a:pPr algn="ctr"/>
            <a:r>
              <a:rPr lang="en-US" sz="1000" b="1" dirty="0">
                <a:solidFill>
                  <a:schemeClr val="tx1">
                    <a:lumMod val="65000"/>
                    <a:lumOff val="35000"/>
                  </a:schemeClr>
                </a:solidFill>
                <a:latin typeface="Mark Pro" panose="020B0504020201010104" pitchFamily="34" charset="0"/>
              </a:rPr>
              <a:t>SNIPEF must prioritise improving its engagement and communication channels, particularly with newer members and micro-businesses. </a:t>
            </a:r>
            <a:endParaRPr lang="en-GB" sz="1000" b="1" dirty="0">
              <a:solidFill>
                <a:schemeClr val="tx1">
                  <a:lumMod val="65000"/>
                  <a:lumOff val="35000"/>
                </a:schemeClr>
              </a:solidFill>
              <a:latin typeface="Mark Pro" panose="020B0504020201010104" pitchFamily="34" charset="0"/>
            </a:endParaRPr>
          </a:p>
        </p:txBody>
      </p:sp>
      <p:sp>
        <p:nvSpPr>
          <p:cNvPr id="7" name="Freeform: Shape 6">
            <a:extLst>
              <a:ext uri="{FF2B5EF4-FFF2-40B4-BE49-F238E27FC236}">
                <a16:creationId xmlns:a16="http://schemas.microsoft.com/office/drawing/2014/main" id="{D113B937-72E0-170E-EE7B-7DC26EC7A2E0}"/>
              </a:ext>
            </a:extLst>
          </p:cNvPr>
          <p:cNvSpPr/>
          <p:nvPr/>
        </p:nvSpPr>
        <p:spPr>
          <a:xfrm flipH="1">
            <a:off x="5207527" y="324850"/>
            <a:ext cx="878400" cy="1756800"/>
          </a:xfrm>
          <a:custGeom>
            <a:avLst/>
            <a:gdLst>
              <a:gd name="connsiteX0" fmla="*/ 0 w 878400"/>
              <a:gd name="connsiteY0" fmla="*/ 0 h 1756800"/>
              <a:gd name="connsiteX1" fmla="*/ 878400 w 878400"/>
              <a:gd name="connsiteY1" fmla="*/ 878400 h 1756800"/>
              <a:gd name="connsiteX2" fmla="*/ 0 w 878400"/>
              <a:gd name="connsiteY2" fmla="*/ 1756800 h 1756800"/>
              <a:gd name="connsiteX3" fmla="*/ 0 w 878400"/>
              <a:gd name="connsiteY3" fmla="*/ 1487816 h 1756800"/>
              <a:gd name="connsiteX4" fmla="*/ 609416 w 878400"/>
              <a:gd name="connsiteY4" fmla="*/ 878400 h 1756800"/>
              <a:gd name="connsiteX5" fmla="*/ 0 w 878400"/>
              <a:gd name="connsiteY5" fmla="*/ 268984 h 175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8400" h="1756800">
                <a:moveTo>
                  <a:pt x="0" y="0"/>
                </a:moveTo>
                <a:cubicBezTo>
                  <a:pt x="485127" y="0"/>
                  <a:pt x="878400" y="393273"/>
                  <a:pt x="878400" y="878400"/>
                </a:cubicBezTo>
                <a:cubicBezTo>
                  <a:pt x="878400" y="1363527"/>
                  <a:pt x="485127" y="1756800"/>
                  <a:pt x="0" y="1756800"/>
                </a:cubicBezTo>
                <a:lnTo>
                  <a:pt x="0" y="1487816"/>
                </a:lnTo>
                <a:cubicBezTo>
                  <a:pt x="336571" y="1487816"/>
                  <a:pt x="609416" y="1214971"/>
                  <a:pt x="609416" y="878400"/>
                </a:cubicBezTo>
                <a:cubicBezTo>
                  <a:pt x="609416" y="541829"/>
                  <a:pt x="336571" y="268984"/>
                  <a:pt x="0" y="2689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sp>
        <p:nvSpPr>
          <p:cNvPr id="45" name="TextBox 44">
            <a:extLst>
              <a:ext uri="{FF2B5EF4-FFF2-40B4-BE49-F238E27FC236}">
                <a16:creationId xmlns:a16="http://schemas.microsoft.com/office/drawing/2014/main" id="{7DD1EA5A-7ABE-E27B-A79A-1ABDC4E7EFEF}"/>
              </a:ext>
            </a:extLst>
          </p:cNvPr>
          <p:cNvSpPr txBox="1"/>
          <p:nvPr/>
        </p:nvSpPr>
        <p:spPr>
          <a:xfrm>
            <a:off x="3964424" y="862255"/>
            <a:ext cx="800219" cy="646331"/>
          </a:xfrm>
          <a:prstGeom prst="rect">
            <a:avLst/>
          </a:prstGeom>
          <a:noFill/>
        </p:spPr>
        <p:txBody>
          <a:bodyPr wrap="none" rtlCol="0">
            <a:spAutoFit/>
          </a:bodyPr>
          <a:lstStyle/>
          <a:p>
            <a:r>
              <a:rPr lang="en-GB" sz="3600" b="1" dirty="0">
                <a:solidFill>
                  <a:srgbClr val="8EB73C"/>
                </a:solidFill>
                <a:latin typeface="Arial Black" panose="020B0A04020102020204" pitchFamily="34" charset="0"/>
              </a:rPr>
              <a:t>01</a:t>
            </a:r>
          </a:p>
        </p:txBody>
      </p:sp>
      <p:sp>
        <p:nvSpPr>
          <p:cNvPr id="46" name="TextBox 45">
            <a:extLst>
              <a:ext uri="{FF2B5EF4-FFF2-40B4-BE49-F238E27FC236}">
                <a16:creationId xmlns:a16="http://schemas.microsoft.com/office/drawing/2014/main" id="{0727FDD1-AB7F-263E-D56E-C396AAA06831}"/>
              </a:ext>
            </a:extLst>
          </p:cNvPr>
          <p:cNvSpPr txBox="1"/>
          <p:nvPr/>
        </p:nvSpPr>
        <p:spPr>
          <a:xfrm>
            <a:off x="7443157" y="2395563"/>
            <a:ext cx="800219" cy="646331"/>
          </a:xfrm>
          <a:prstGeom prst="rect">
            <a:avLst/>
          </a:prstGeom>
          <a:noFill/>
        </p:spPr>
        <p:txBody>
          <a:bodyPr wrap="none" rtlCol="0">
            <a:spAutoFit/>
          </a:bodyPr>
          <a:lstStyle/>
          <a:p>
            <a:r>
              <a:rPr lang="en-GB" sz="3600" b="1" dirty="0">
                <a:solidFill>
                  <a:srgbClr val="F6D50F"/>
                </a:solidFill>
                <a:latin typeface="Arial Black" panose="020B0A04020102020204" pitchFamily="34" charset="0"/>
              </a:rPr>
              <a:t>02</a:t>
            </a:r>
          </a:p>
        </p:txBody>
      </p:sp>
      <p:sp>
        <p:nvSpPr>
          <p:cNvPr id="47" name="TextBox 46">
            <a:extLst>
              <a:ext uri="{FF2B5EF4-FFF2-40B4-BE49-F238E27FC236}">
                <a16:creationId xmlns:a16="http://schemas.microsoft.com/office/drawing/2014/main" id="{3FE1AB52-8764-5E4C-424D-BF23FD9784F0}"/>
              </a:ext>
            </a:extLst>
          </p:cNvPr>
          <p:cNvSpPr txBox="1"/>
          <p:nvPr/>
        </p:nvSpPr>
        <p:spPr>
          <a:xfrm>
            <a:off x="3946615" y="3804199"/>
            <a:ext cx="800219" cy="646331"/>
          </a:xfrm>
          <a:prstGeom prst="rect">
            <a:avLst/>
          </a:prstGeom>
          <a:noFill/>
        </p:spPr>
        <p:txBody>
          <a:bodyPr wrap="none" rtlCol="0">
            <a:spAutoFit/>
          </a:bodyPr>
          <a:lstStyle/>
          <a:p>
            <a:r>
              <a:rPr lang="en-GB" sz="3600" b="1" dirty="0">
                <a:solidFill>
                  <a:srgbClr val="644D7A"/>
                </a:solidFill>
                <a:latin typeface="Arial Black" panose="020B0A04020102020204" pitchFamily="34" charset="0"/>
              </a:rPr>
              <a:t>03</a:t>
            </a:r>
          </a:p>
        </p:txBody>
      </p:sp>
      <p:sp>
        <p:nvSpPr>
          <p:cNvPr id="48" name="TextBox 47">
            <a:extLst>
              <a:ext uri="{FF2B5EF4-FFF2-40B4-BE49-F238E27FC236}">
                <a16:creationId xmlns:a16="http://schemas.microsoft.com/office/drawing/2014/main" id="{928AC940-1560-B049-22D9-4DB3C32B8C88}"/>
              </a:ext>
            </a:extLst>
          </p:cNvPr>
          <p:cNvSpPr txBox="1"/>
          <p:nvPr/>
        </p:nvSpPr>
        <p:spPr>
          <a:xfrm>
            <a:off x="7519951" y="5366612"/>
            <a:ext cx="800219" cy="646331"/>
          </a:xfrm>
          <a:prstGeom prst="rect">
            <a:avLst/>
          </a:prstGeom>
          <a:noFill/>
        </p:spPr>
        <p:txBody>
          <a:bodyPr wrap="none" rtlCol="0">
            <a:spAutoFit/>
          </a:bodyPr>
          <a:lstStyle/>
          <a:p>
            <a:r>
              <a:rPr lang="en-GB" sz="3600" b="1" dirty="0">
                <a:solidFill>
                  <a:srgbClr val="009DE0"/>
                </a:solidFill>
                <a:latin typeface="Arial Black" panose="020B0A04020102020204" pitchFamily="34" charset="0"/>
              </a:rPr>
              <a:t>04</a:t>
            </a:r>
          </a:p>
        </p:txBody>
      </p:sp>
      <p:sp>
        <p:nvSpPr>
          <p:cNvPr id="50" name="Rectangle 49">
            <a:extLst>
              <a:ext uri="{FF2B5EF4-FFF2-40B4-BE49-F238E27FC236}">
                <a16:creationId xmlns:a16="http://schemas.microsoft.com/office/drawing/2014/main" id="{489DF49E-EA17-E11A-9316-F6CBC30B1D22}"/>
              </a:ext>
            </a:extLst>
          </p:cNvPr>
          <p:cNvSpPr/>
          <p:nvPr/>
        </p:nvSpPr>
        <p:spPr>
          <a:xfrm>
            <a:off x="28088" y="0"/>
            <a:ext cx="648000" cy="6888908"/>
          </a:xfrm>
          <a:prstGeom prst="rect">
            <a:avLst/>
          </a:prstGeom>
          <a:solidFill>
            <a:srgbClr val="8CC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TextBox 50">
            <a:extLst>
              <a:ext uri="{FF2B5EF4-FFF2-40B4-BE49-F238E27FC236}">
                <a16:creationId xmlns:a16="http://schemas.microsoft.com/office/drawing/2014/main" id="{E6FAC274-02B0-B5A4-045B-B8D69D38EA63}"/>
              </a:ext>
            </a:extLst>
          </p:cNvPr>
          <p:cNvSpPr txBox="1"/>
          <p:nvPr/>
        </p:nvSpPr>
        <p:spPr>
          <a:xfrm rot="16200000">
            <a:off x="-1405909" y="3182844"/>
            <a:ext cx="3448380" cy="523220"/>
          </a:xfrm>
          <a:prstGeom prst="rect">
            <a:avLst/>
          </a:prstGeom>
          <a:noFill/>
        </p:spPr>
        <p:txBody>
          <a:bodyPr wrap="none" rtlCol="0">
            <a:spAutoFit/>
          </a:bodyPr>
          <a:lstStyle/>
          <a:p>
            <a:r>
              <a:rPr lang="en-GB" sz="2800" b="1" dirty="0">
                <a:solidFill>
                  <a:schemeClr val="bg1"/>
                </a:solidFill>
                <a:latin typeface="Mark Pro" panose="020B0504020201010104" pitchFamily="34" charset="0"/>
              </a:rPr>
              <a:t>Recommendations</a:t>
            </a:r>
          </a:p>
        </p:txBody>
      </p:sp>
      <p:sp>
        <p:nvSpPr>
          <p:cNvPr id="52" name="TextBox 51">
            <a:extLst>
              <a:ext uri="{FF2B5EF4-FFF2-40B4-BE49-F238E27FC236}">
                <a16:creationId xmlns:a16="http://schemas.microsoft.com/office/drawing/2014/main" id="{6EE4C373-5763-B20A-6EB8-B8EE4BDCD2F3}"/>
              </a:ext>
            </a:extLst>
          </p:cNvPr>
          <p:cNvSpPr txBox="1"/>
          <p:nvPr/>
        </p:nvSpPr>
        <p:spPr>
          <a:xfrm>
            <a:off x="807147" y="125854"/>
            <a:ext cx="6204096" cy="523220"/>
          </a:xfrm>
          <a:prstGeom prst="rect">
            <a:avLst/>
          </a:prstGeom>
          <a:noFill/>
        </p:spPr>
        <p:txBody>
          <a:bodyPr wrap="square">
            <a:spAutoFit/>
          </a:bodyPr>
          <a:lstStyle/>
          <a:p>
            <a:r>
              <a:rPr lang="en-GB" sz="2800" b="1" dirty="0">
                <a:solidFill>
                  <a:srgbClr val="8CC2BF"/>
                </a:solidFill>
                <a:latin typeface="MarkPro-Black" panose="020B0A04020101010102" pitchFamily="34" charset="0"/>
              </a:rPr>
              <a:t>Part One</a:t>
            </a:r>
          </a:p>
        </p:txBody>
      </p:sp>
      <p:pic>
        <p:nvPicPr>
          <p:cNvPr id="53" name="Picture 52" descr="A blue and black logo&#10;&#10;Description automatically generated">
            <a:extLst>
              <a:ext uri="{FF2B5EF4-FFF2-40B4-BE49-F238E27FC236}">
                <a16:creationId xmlns:a16="http://schemas.microsoft.com/office/drawing/2014/main" id="{048A0DCB-602C-2C32-824C-EE9CBE3890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7045" y="5949431"/>
            <a:ext cx="2237423" cy="604605"/>
          </a:xfrm>
          <a:prstGeom prst="rect">
            <a:avLst/>
          </a:prstGeom>
        </p:spPr>
      </p:pic>
      <p:pic>
        <p:nvPicPr>
          <p:cNvPr id="3" name="Graphic 2" descr="Excellent with solid fill">
            <a:extLst>
              <a:ext uri="{FF2B5EF4-FFF2-40B4-BE49-F238E27FC236}">
                <a16:creationId xmlns:a16="http://schemas.microsoft.com/office/drawing/2014/main" id="{10CE94B3-CBD2-9DC4-ACE7-26DAEF1A666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78098" y="517479"/>
            <a:ext cx="505765" cy="505765"/>
          </a:xfrm>
          <a:prstGeom prst="rect">
            <a:avLst/>
          </a:prstGeom>
        </p:spPr>
      </p:pic>
      <p:pic>
        <p:nvPicPr>
          <p:cNvPr id="11" name="Graphic 10" descr="Excellent with solid fill">
            <a:extLst>
              <a:ext uri="{FF2B5EF4-FFF2-40B4-BE49-F238E27FC236}">
                <a16:creationId xmlns:a16="http://schemas.microsoft.com/office/drawing/2014/main" id="{1E0BD2F4-5151-9E17-6458-F754D86459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2521" y="2136293"/>
            <a:ext cx="505765" cy="505765"/>
          </a:xfrm>
          <a:prstGeom prst="rect">
            <a:avLst/>
          </a:prstGeom>
        </p:spPr>
      </p:pic>
      <p:pic>
        <p:nvPicPr>
          <p:cNvPr id="13" name="Graphic 12" descr="Excellent with solid fill">
            <a:extLst>
              <a:ext uri="{FF2B5EF4-FFF2-40B4-BE49-F238E27FC236}">
                <a16:creationId xmlns:a16="http://schemas.microsoft.com/office/drawing/2014/main" id="{703E19C5-3A1C-42F1-449A-0213F58A77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97731" y="3538636"/>
            <a:ext cx="505765" cy="505765"/>
          </a:xfrm>
          <a:prstGeom prst="rect">
            <a:avLst/>
          </a:prstGeom>
        </p:spPr>
      </p:pic>
      <p:pic>
        <p:nvPicPr>
          <p:cNvPr id="15" name="Graphic 14" descr="Excellent with solid fill">
            <a:extLst>
              <a:ext uri="{FF2B5EF4-FFF2-40B4-BE49-F238E27FC236}">
                <a16:creationId xmlns:a16="http://schemas.microsoft.com/office/drawing/2014/main" id="{712254FC-C68B-B105-CEC9-C3D1F0118B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0926" y="5086623"/>
            <a:ext cx="505765" cy="505765"/>
          </a:xfrm>
          <a:prstGeom prst="rect">
            <a:avLst/>
          </a:prstGeom>
        </p:spPr>
      </p:pic>
    </p:spTree>
    <p:extLst>
      <p:ext uri="{BB962C8B-B14F-4D97-AF65-F5344CB8AC3E}">
        <p14:creationId xmlns:p14="http://schemas.microsoft.com/office/powerpoint/2010/main" val="32657338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A5E279F-3FAE-EABD-F3FD-ADA0AADBB49B}"/>
              </a:ext>
            </a:extLst>
          </p:cNvPr>
          <p:cNvSpPr/>
          <p:nvPr/>
        </p:nvSpPr>
        <p:spPr>
          <a:xfrm>
            <a:off x="10911" y="4725"/>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42">
            <a:extLst>
              <a:ext uri="{FF2B5EF4-FFF2-40B4-BE49-F238E27FC236}">
                <a16:creationId xmlns:a16="http://schemas.microsoft.com/office/drawing/2014/main" id="{F76946BE-CF59-1F46-BA80-03E70224BD2B}"/>
              </a:ext>
            </a:extLst>
          </p:cNvPr>
          <p:cNvSpPr/>
          <p:nvPr/>
        </p:nvSpPr>
        <p:spPr>
          <a:xfrm>
            <a:off x="4958021" y="834313"/>
            <a:ext cx="456478" cy="70221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CCCD57A9-EC77-BDE3-F911-5EC0D5BD1346}"/>
              </a:ext>
            </a:extLst>
          </p:cNvPr>
          <p:cNvSpPr/>
          <p:nvPr/>
        </p:nvSpPr>
        <p:spPr>
          <a:xfrm>
            <a:off x="6744643" y="2367621"/>
            <a:ext cx="504000" cy="70221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23BB607B-955B-6BF3-2D1B-108AF743BB63}"/>
              </a:ext>
            </a:extLst>
          </p:cNvPr>
          <p:cNvSpPr/>
          <p:nvPr/>
        </p:nvSpPr>
        <p:spPr>
          <a:xfrm>
            <a:off x="4976647" y="3777249"/>
            <a:ext cx="456478" cy="70221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8151C1B5-1243-165E-A561-CF8D569FA990}"/>
              </a:ext>
            </a:extLst>
          </p:cNvPr>
          <p:cNvSpPr/>
          <p:nvPr/>
        </p:nvSpPr>
        <p:spPr>
          <a:xfrm flipH="1">
            <a:off x="5433125" y="3444358"/>
            <a:ext cx="1368000" cy="1368000"/>
          </a:xfrm>
          <a:prstGeom prst="ellipse">
            <a:avLst/>
          </a:prstGeom>
          <a:solidFill>
            <a:srgbClr val="644D7A"/>
          </a:solidFill>
          <a:ln>
            <a:noFill/>
          </a:ln>
          <a:effectLst>
            <a:innerShdw blurRad="63500" dist="1524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C5F00697-FA8B-DC95-B92B-5EDBE7DFC951}"/>
              </a:ext>
            </a:extLst>
          </p:cNvPr>
          <p:cNvSpPr/>
          <p:nvPr/>
        </p:nvSpPr>
        <p:spPr>
          <a:xfrm flipH="1">
            <a:off x="5433825" y="517479"/>
            <a:ext cx="1368000" cy="1368000"/>
          </a:xfrm>
          <a:prstGeom prst="ellipse">
            <a:avLst/>
          </a:prstGeom>
          <a:solidFill>
            <a:srgbClr val="1666AE"/>
          </a:solidFill>
          <a:ln>
            <a:noFill/>
          </a:ln>
          <a:effectLst>
            <a:innerShdw blurRad="63500" dist="1524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3AF3268D-4548-D253-E5F4-63D548E3539F}"/>
              </a:ext>
            </a:extLst>
          </p:cNvPr>
          <p:cNvSpPr/>
          <p:nvPr/>
        </p:nvSpPr>
        <p:spPr>
          <a:xfrm>
            <a:off x="5465443" y="1987157"/>
            <a:ext cx="1368000" cy="1368000"/>
          </a:xfrm>
          <a:prstGeom prst="ellipse">
            <a:avLst/>
          </a:prstGeom>
          <a:solidFill>
            <a:srgbClr val="F6D50F"/>
          </a:solidFill>
          <a:ln>
            <a:noFill/>
          </a:ln>
          <a:effectLst>
            <a:innerShdw blurRad="63500" dist="1524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E1D782C1-18DF-DC3D-4BE8-86900C824835}"/>
              </a:ext>
            </a:extLst>
          </p:cNvPr>
          <p:cNvSpPr/>
          <p:nvPr/>
        </p:nvSpPr>
        <p:spPr>
          <a:xfrm>
            <a:off x="5443758" y="4903992"/>
            <a:ext cx="1368000" cy="1368000"/>
          </a:xfrm>
          <a:prstGeom prst="ellipse">
            <a:avLst/>
          </a:prstGeom>
          <a:solidFill>
            <a:srgbClr val="009DE0"/>
          </a:solidFill>
          <a:ln>
            <a:noFill/>
          </a:ln>
          <a:effectLst>
            <a:innerShdw blurRad="63500" dist="1524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Shape 7">
            <a:extLst>
              <a:ext uri="{FF2B5EF4-FFF2-40B4-BE49-F238E27FC236}">
                <a16:creationId xmlns:a16="http://schemas.microsoft.com/office/drawing/2014/main" id="{9DE404E9-C568-604C-0534-F7A46EB36ECC}"/>
              </a:ext>
            </a:extLst>
          </p:cNvPr>
          <p:cNvSpPr/>
          <p:nvPr/>
        </p:nvSpPr>
        <p:spPr>
          <a:xfrm flipH="1">
            <a:off x="5207526" y="4783435"/>
            <a:ext cx="878400" cy="1756800"/>
          </a:xfrm>
          <a:custGeom>
            <a:avLst/>
            <a:gdLst>
              <a:gd name="connsiteX0" fmla="*/ 0 w 878400"/>
              <a:gd name="connsiteY0" fmla="*/ 0 h 1756800"/>
              <a:gd name="connsiteX1" fmla="*/ 878400 w 878400"/>
              <a:gd name="connsiteY1" fmla="*/ 878400 h 1756800"/>
              <a:gd name="connsiteX2" fmla="*/ 0 w 878400"/>
              <a:gd name="connsiteY2" fmla="*/ 1756800 h 1756800"/>
              <a:gd name="connsiteX3" fmla="*/ 0 w 878400"/>
              <a:gd name="connsiteY3" fmla="*/ 1487816 h 1756800"/>
              <a:gd name="connsiteX4" fmla="*/ 609416 w 878400"/>
              <a:gd name="connsiteY4" fmla="*/ 878400 h 1756800"/>
              <a:gd name="connsiteX5" fmla="*/ 0 w 878400"/>
              <a:gd name="connsiteY5" fmla="*/ 268984 h 175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8400" h="1756800">
                <a:moveTo>
                  <a:pt x="0" y="0"/>
                </a:moveTo>
                <a:cubicBezTo>
                  <a:pt x="485127" y="0"/>
                  <a:pt x="878400" y="393273"/>
                  <a:pt x="878400" y="878400"/>
                </a:cubicBezTo>
                <a:cubicBezTo>
                  <a:pt x="878400" y="1363527"/>
                  <a:pt x="485127" y="1756800"/>
                  <a:pt x="0" y="1756800"/>
                </a:cubicBezTo>
                <a:lnTo>
                  <a:pt x="0" y="1487816"/>
                </a:lnTo>
                <a:cubicBezTo>
                  <a:pt x="336571" y="1487816"/>
                  <a:pt x="609416" y="1214971"/>
                  <a:pt x="609416" y="878400"/>
                </a:cubicBezTo>
                <a:cubicBezTo>
                  <a:pt x="609416" y="541829"/>
                  <a:pt x="336571" y="268984"/>
                  <a:pt x="0" y="2689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sp>
        <p:nvSpPr>
          <p:cNvPr id="9" name="Freeform: Shape 8">
            <a:extLst>
              <a:ext uri="{FF2B5EF4-FFF2-40B4-BE49-F238E27FC236}">
                <a16:creationId xmlns:a16="http://schemas.microsoft.com/office/drawing/2014/main" id="{450980E2-3075-DCA3-CD59-410A0E734C36}"/>
              </a:ext>
            </a:extLst>
          </p:cNvPr>
          <p:cNvSpPr/>
          <p:nvPr/>
        </p:nvSpPr>
        <p:spPr>
          <a:xfrm flipH="1">
            <a:off x="5207807" y="1809864"/>
            <a:ext cx="878400" cy="1756800"/>
          </a:xfrm>
          <a:custGeom>
            <a:avLst/>
            <a:gdLst>
              <a:gd name="connsiteX0" fmla="*/ 0 w 878400"/>
              <a:gd name="connsiteY0" fmla="*/ 0 h 1756800"/>
              <a:gd name="connsiteX1" fmla="*/ 878400 w 878400"/>
              <a:gd name="connsiteY1" fmla="*/ 878400 h 1756800"/>
              <a:gd name="connsiteX2" fmla="*/ 0 w 878400"/>
              <a:gd name="connsiteY2" fmla="*/ 1756800 h 1756800"/>
              <a:gd name="connsiteX3" fmla="*/ 0 w 878400"/>
              <a:gd name="connsiteY3" fmla="*/ 1487816 h 1756800"/>
              <a:gd name="connsiteX4" fmla="*/ 609416 w 878400"/>
              <a:gd name="connsiteY4" fmla="*/ 878400 h 1756800"/>
              <a:gd name="connsiteX5" fmla="*/ 0 w 878400"/>
              <a:gd name="connsiteY5" fmla="*/ 268984 h 175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8400" h="1756800">
                <a:moveTo>
                  <a:pt x="0" y="0"/>
                </a:moveTo>
                <a:cubicBezTo>
                  <a:pt x="485127" y="0"/>
                  <a:pt x="878400" y="393273"/>
                  <a:pt x="878400" y="878400"/>
                </a:cubicBezTo>
                <a:cubicBezTo>
                  <a:pt x="878400" y="1363527"/>
                  <a:pt x="485127" y="1756800"/>
                  <a:pt x="0" y="1756800"/>
                </a:cubicBezTo>
                <a:lnTo>
                  <a:pt x="0" y="1487816"/>
                </a:lnTo>
                <a:cubicBezTo>
                  <a:pt x="336571" y="1487816"/>
                  <a:pt x="609416" y="1214971"/>
                  <a:pt x="609416" y="878400"/>
                </a:cubicBezTo>
                <a:cubicBezTo>
                  <a:pt x="609416" y="541829"/>
                  <a:pt x="336571" y="268984"/>
                  <a:pt x="0" y="2689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sp>
        <p:nvSpPr>
          <p:cNvPr id="10" name="Freeform: Shape 9">
            <a:extLst>
              <a:ext uri="{FF2B5EF4-FFF2-40B4-BE49-F238E27FC236}">
                <a16:creationId xmlns:a16="http://schemas.microsoft.com/office/drawing/2014/main" id="{A22370B4-8C57-7DA0-A198-391B7F0C1438}"/>
              </a:ext>
            </a:extLst>
          </p:cNvPr>
          <p:cNvSpPr/>
          <p:nvPr/>
        </p:nvSpPr>
        <p:spPr>
          <a:xfrm>
            <a:off x="6086207" y="3298421"/>
            <a:ext cx="878400" cy="1756800"/>
          </a:xfrm>
          <a:custGeom>
            <a:avLst/>
            <a:gdLst>
              <a:gd name="connsiteX0" fmla="*/ 0 w 878400"/>
              <a:gd name="connsiteY0" fmla="*/ 0 h 1756800"/>
              <a:gd name="connsiteX1" fmla="*/ 878400 w 878400"/>
              <a:gd name="connsiteY1" fmla="*/ 878400 h 1756800"/>
              <a:gd name="connsiteX2" fmla="*/ 0 w 878400"/>
              <a:gd name="connsiteY2" fmla="*/ 1756800 h 1756800"/>
              <a:gd name="connsiteX3" fmla="*/ 0 w 878400"/>
              <a:gd name="connsiteY3" fmla="*/ 1487816 h 1756800"/>
              <a:gd name="connsiteX4" fmla="*/ 609416 w 878400"/>
              <a:gd name="connsiteY4" fmla="*/ 878400 h 1756800"/>
              <a:gd name="connsiteX5" fmla="*/ 0 w 878400"/>
              <a:gd name="connsiteY5" fmla="*/ 268984 h 175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8400" h="1756800">
                <a:moveTo>
                  <a:pt x="0" y="0"/>
                </a:moveTo>
                <a:cubicBezTo>
                  <a:pt x="485127" y="0"/>
                  <a:pt x="878400" y="393273"/>
                  <a:pt x="878400" y="878400"/>
                </a:cubicBezTo>
                <a:cubicBezTo>
                  <a:pt x="878400" y="1363527"/>
                  <a:pt x="485127" y="1756800"/>
                  <a:pt x="0" y="1756800"/>
                </a:cubicBezTo>
                <a:lnTo>
                  <a:pt x="0" y="1487816"/>
                </a:lnTo>
                <a:cubicBezTo>
                  <a:pt x="336571" y="1487816"/>
                  <a:pt x="609416" y="1214971"/>
                  <a:pt x="609416" y="878400"/>
                </a:cubicBezTo>
                <a:cubicBezTo>
                  <a:pt x="609416" y="541829"/>
                  <a:pt x="336571" y="268984"/>
                  <a:pt x="0" y="2689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sp>
        <p:nvSpPr>
          <p:cNvPr id="12" name="Freeform: Shape 11">
            <a:extLst>
              <a:ext uri="{FF2B5EF4-FFF2-40B4-BE49-F238E27FC236}">
                <a16:creationId xmlns:a16="http://schemas.microsoft.com/office/drawing/2014/main" id="{A142BE4C-7EF6-64F0-6CB3-1E3ABA71625F}"/>
              </a:ext>
            </a:extLst>
          </p:cNvPr>
          <p:cNvSpPr/>
          <p:nvPr/>
        </p:nvSpPr>
        <p:spPr>
          <a:xfrm>
            <a:off x="6085645" y="323079"/>
            <a:ext cx="878400" cy="1756800"/>
          </a:xfrm>
          <a:custGeom>
            <a:avLst/>
            <a:gdLst>
              <a:gd name="connsiteX0" fmla="*/ 0 w 878400"/>
              <a:gd name="connsiteY0" fmla="*/ 0 h 1756800"/>
              <a:gd name="connsiteX1" fmla="*/ 878400 w 878400"/>
              <a:gd name="connsiteY1" fmla="*/ 878400 h 1756800"/>
              <a:gd name="connsiteX2" fmla="*/ 0 w 878400"/>
              <a:gd name="connsiteY2" fmla="*/ 1756800 h 1756800"/>
              <a:gd name="connsiteX3" fmla="*/ 0 w 878400"/>
              <a:gd name="connsiteY3" fmla="*/ 1487816 h 1756800"/>
              <a:gd name="connsiteX4" fmla="*/ 609416 w 878400"/>
              <a:gd name="connsiteY4" fmla="*/ 878400 h 1756800"/>
              <a:gd name="connsiteX5" fmla="*/ 0 w 878400"/>
              <a:gd name="connsiteY5" fmla="*/ 268984 h 175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8400" h="1756800">
                <a:moveTo>
                  <a:pt x="0" y="0"/>
                </a:moveTo>
                <a:cubicBezTo>
                  <a:pt x="485127" y="0"/>
                  <a:pt x="878400" y="393273"/>
                  <a:pt x="878400" y="878400"/>
                </a:cubicBezTo>
                <a:cubicBezTo>
                  <a:pt x="878400" y="1363527"/>
                  <a:pt x="485127" y="1756800"/>
                  <a:pt x="0" y="1756800"/>
                </a:cubicBezTo>
                <a:lnTo>
                  <a:pt x="0" y="1487816"/>
                </a:lnTo>
                <a:cubicBezTo>
                  <a:pt x="336571" y="1487816"/>
                  <a:pt x="609416" y="1214971"/>
                  <a:pt x="609416" y="878400"/>
                </a:cubicBezTo>
                <a:cubicBezTo>
                  <a:pt x="609416" y="541829"/>
                  <a:pt x="336571" y="268984"/>
                  <a:pt x="0" y="2689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grpSp>
        <p:nvGrpSpPr>
          <p:cNvPr id="32" name="Group 31">
            <a:extLst>
              <a:ext uri="{FF2B5EF4-FFF2-40B4-BE49-F238E27FC236}">
                <a16:creationId xmlns:a16="http://schemas.microsoft.com/office/drawing/2014/main" id="{B157F6FB-BB89-E38B-EE16-041D655E54FA}"/>
              </a:ext>
            </a:extLst>
          </p:cNvPr>
          <p:cNvGrpSpPr/>
          <p:nvPr/>
        </p:nvGrpSpPr>
        <p:grpSpPr>
          <a:xfrm>
            <a:off x="4725568" y="3671158"/>
            <a:ext cx="251080" cy="914400"/>
            <a:chOff x="4725568" y="3671158"/>
            <a:chExt cx="251080" cy="914400"/>
          </a:xfrm>
        </p:grpSpPr>
        <p:sp>
          <p:nvSpPr>
            <p:cNvPr id="24" name="Rectangle 23">
              <a:extLst>
                <a:ext uri="{FF2B5EF4-FFF2-40B4-BE49-F238E27FC236}">
                  <a16:creationId xmlns:a16="http://schemas.microsoft.com/office/drawing/2014/main" id="{4D4F0D9B-8C5C-9C2E-68B1-06D9BBDBF170}"/>
                </a:ext>
              </a:extLst>
            </p:cNvPr>
            <p:cNvSpPr/>
            <p:nvPr/>
          </p:nvSpPr>
          <p:spPr>
            <a:xfrm>
              <a:off x="4746834" y="3671158"/>
              <a:ext cx="229814" cy="914400"/>
            </a:xfrm>
            <a:prstGeom prst="rect">
              <a:avLst/>
            </a:prstGeom>
            <a:ln>
              <a:noFill/>
            </a:ln>
            <a:effectLst>
              <a:outerShdw blurRad="50800" dist="635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F894EEAE-B2F2-2D77-611F-05744220658C}"/>
                </a:ext>
              </a:extLst>
            </p:cNvPr>
            <p:cNvSpPr/>
            <p:nvPr/>
          </p:nvSpPr>
          <p:spPr>
            <a:xfrm>
              <a:off x="4725568" y="3671159"/>
              <a:ext cx="229813" cy="914399"/>
            </a:xfrm>
            <a:prstGeom prst="rect">
              <a:avLst/>
            </a:prstGeom>
            <a:solidFill>
              <a:srgbClr val="F2F2F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 name="Group 25">
            <a:extLst>
              <a:ext uri="{FF2B5EF4-FFF2-40B4-BE49-F238E27FC236}">
                <a16:creationId xmlns:a16="http://schemas.microsoft.com/office/drawing/2014/main" id="{A937A82D-1BFD-C881-8766-2AFE02636808}"/>
              </a:ext>
            </a:extLst>
          </p:cNvPr>
          <p:cNvGrpSpPr/>
          <p:nvPr/>
        </p:nvGrpSpPr>
        <p:grpSpPr>
          <a:xfrm>
            <a:off x="7234745" y="2229293"/>
            <a:ext cx="257608" cy="914400"/>
            <a:chOff x="7591646" y="5130792"/>
            <a:chExt cx="257608" cy="914400"/>
          </a:xfrm>
        </p:grpSpPr>
        <p:sp>
          <p:nvSpPr>
            <p:cNvPr id="27" name="Rectangle 26">
              <a:extLst>
                <a:ext uri="{FF2B5EF4-FFF2-40B4-BE49-F238E27FC236}">
                  <a16:creationId xmlns:a16="http://schemas.microsoft.com/office/drawing/2014/main" id="{80E6C97D-E791-70EC-9376-DCFA0C6F444B}"/>
                </a:ext>
              </a:extLst>
            </p:cNvPr>
            <p:cNvSpPr/>
            <p:nvPr/>
          </p:nvSpPr>
          <p:spPr>
            <a:xfrm>
              <a:off x="7591646" y="5130792"/>
              <a:ext cx="229814" cy="914400"/>
            </a:xfrm>
            <a:prstGeom prst="rect">
              <a:avLst/>
            </a:prstGeom>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F8BE0B8-75A9-9844-30D3-50651F9A8563}"/>
                </a:ext>
              </a:extLst>
            </p:cNvPr>
            <p:cNvSpPr/>
            <p:nvPr/>
          </p:nvSpPr>
          <p:spPr>
            <a:xfrm>
              <a:off x="7619441" y="5130793"/>
              <a:ext cx="229813" cy="914399"/>
            </a:xfrm>
            <a:prstGeom prst="rect">
              <a:avLst/>
            </a:prstGeom>
            <a:solidFill>
              <a:srgbClr val="F2F2F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a:extLst>
              <a:ext uri="{FF2B5EF4-FFF2-40B4-BE49-F238E27FC236}">
                <a16:creationId xmlns:a16="http://schemas.microsoft.com/office/drawing/2014/main" id="{DD19B99F-5734-FA3D-1C7E-38B651EC12C7}"/>
              </a:ext>
            </a:extLst>
          </p:cNvPr>
          <p:cNvGrpSpPr/>
          <p:nvPr/>
        </p:nvGrpSpPr>
        <p:grpSpPr>
          <a:xfrm>
            <a:off x="4718368" y="744279"/>
            <a:ext cx="251080" cy="914400"/>
            <a:chOff x="4725568" y="3671158"/>
            <a:chExt cx="251080" cy="914400"/>
          </a:xfrm>
        </p:grpSpPr>
        <p:sp>
          <p:nvSpPr>
            <p:cNvPr id="34" name="Rectangle 33">
              <a:extLst>
                <a:ext uri="{FF2B5EF4-FFF2-40B4-BE49-F238E27FC236}">
                  <a16:creationId xmlns:a16="http://schemas.microsoft.com/office/drawing/2014/main" id="{295A668E-ECC5-6CC0-F90C-8629CEECBA62}"/>
                </a:ext>
              </a:extLst>
            </p:cNvPr>
            <p:cNvSpPr/>
            <p:nvPr/>
          </p:nvSpPr>
          <p:spPr>
            <a:xfrm>
              <a:off x="4746834" y="3671158"/>
              <a:ext cx="229814" cy="914400"/>
            </a:xfrm>
            <a:prstGeom prst="rect">
              <a:avLst/>
            </a:prstGeom>
            <a:ln>
              <a:noFill/>
            </a:ln>
            <a:effectLst>
              <a:outerShdw blurRad="50800" dist="635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2D45A719-9AF7-3698-3516-C06AFF439BB5}"/>
                </a:ext>
              </a:extLst>
            </p:cNvPr>
            <p:cNvSpPr/>
            <p:nvPr/>
          </p:nvSpPr>
          <p:spPr>
            <a:xfrm>
              <a:off x="4725568" y="3671159"/>
              <a:ext cx="229813" cy="914399"/>
            </a:xfrm>
            <a:prstGeom prst="rect">
              <a:avLst/>
            </a:prstGeom>
            <a:solidFill>
              <a:srgbClr val="F2F2F2"/>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Freeform: Shape 3">
            <a:extLst>
              <a:ext uri="{FF2B5EF4-FFF2-40B4-BE49-F238E27FC236}">
                <a16:creationId xmlns:a16="http://schemas.microsoft.com/office/drawing/2014/main" id="{96B85383-5FC7-27D6-A9D8-F5D48DC436EA}"/>
              </a:ext>
            </a:extLst>
          </p:cNvPr>
          <p:cNvSpPr/>
          <p:nvPr/>
        </p:nvSpPr>
        <p:spPr>
          <a:xfrm>
            <a:off x="6075293" y="4783435"/>
            <a:ext cx="878400" cy="1756800"/>
          </a:xfrm>
          <a:custGeom>
            <a:avLst/>
            <a:gdLst>
              <a:gd name="connsiteX0" fmla="*/ 0 w 878400"/>
              <a:gd name="connsiteY0" fmla="*/ 0 h 1756800"/>
              <a:gd name="connsiteX1" fmla="*/ 878400 w 878400"/>
              <a:gd name="connsiteY1" fmla="*/ 878400 h 1756800"/>
              <a:gd name="connsiteX2" fmla="*/ 0 w 878400"/>
              <a:gd name="connsiteY2" fmla="*/ 1756800 h 1756800"/>
              <a:gd name="connsiteX3" fmla="*/ 0 w 878400"/>
              <a:gd name="connsiteY3" fmla="*/ 1487816 h 1756800"/>
              <a:gd name="connsiteX4" fmla="*/ 609416 w 878400"/>
              <a:gd name="connsiteY4" fmla="*/ 878400 h 1756800"/>
              <a:gd name="connsiteX5" fmla="*/ 0 w 878400"/>
              <a:gd name="connsiteY5" fmla="*/ 268984 h 175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8400" h="1756800">
                <a:moveTo>
                  <a:pt x="0" y="0"/>
                </a:moveTo>
                <a:cubicBezTo>
                  <a:pt x="485127" y="0"/>
                  <a:pt x="878400" y="393273"/>
                  <a:pt x="878400" y="878400"/>
                </a:cubicBezTo>
                <a:cubicBezTo>
                  <a:pt x="878400" y="1363527"/>
                  <a:pt x="485127" y="1756800"/>
                  <a:pt x="0" y="1756800"/>
                </a:cubicBezTo>
                <a:lnTo>
                  <a:pt x="0" y="1487816"/>
                </a:lnTo>
                <a:cubicBezTo>
                  <a:pt x="336571" y="1487816"/>
                  <a:pt x="609416" y="1214971"/>
                  <a:pt x="609416" y="878400"/>
                </a:cubicBezTo>
                <a:cubicBezTo>
                  <a:pt x="609416" y="541829"/>
                  <a:pt x="336571" y="268984"/>
                  <a:pt x="0" y="2689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sp>
        <p:nvSpPr>
          <p:cNvPr id="40" name="Arrow: Pentagon 39">
            <a:extLst>
              <a:ext uri="{FF2B5EF4-FFF2-40B4-BE49-F238E27FC236}">
                <a16:creationId xmlns:a16="http://schemas.microsoft.com/office/drawing/2014/main" id="{F5667B2D-C1B4-22F9-8C5D-F71E8296BD98}"/>
              </a:ext>
            </a:extLst>
          </p:cNvPr>
          <p:cNvSpPr/>
          <p:nvPr/>
        </p:nvSpPr>
        <p:spPr>
          <a:xfrm>
            <a:off x="5433125" y="3768164"/>
            <a:ext cx="5787316" cy="718403"/>
          </a:xfrm>
          <a:prstGeom prst="homePlat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lumMod val="50000"/>
                  </a:schemeClr>
                </a:solidFill>
                <a:latin typeface="Mark Pro" panose="020B0504020201010104" pitchFamily="34" charset="0"/>
              </a:rPr>
              <a:t>Create clear water between SNIPEF, pensions and SNIJIB</a:t>
            </a:r>
          </a:p>
          <a:p>
            <a:pPr algn="ctr"/>
            <a:r>
              <a:rPr lang="en-US" sz="1000" dirty="0">
                <a:solidFill>
                  <a:schemeClr val="tx1">
                    <a:lumMod val="65000"/>
                    <a:lumOff val="35000"/>
                  </a:schemeClr>
                </a:solidFill>
                <a:latin typeface="Mark Pro" panose="020B0504020201010104" pitchFamily="34" charset="0"/>
              </a:rPr>
              <a:t>Commentary throughout the research mistakenly laid blame on issues ie. pension and wages, at the doorstep of SNIPEF. Where possible, SNIPEF should try to create some distance.</a:t>
            </a:r>
            <a:endParaRPr lang="en-GB" sz="1200" b="1" dirty="0">
              <a:solidFill>
                <a:schemeClr val="tx1">
                  <a:lumMod val="65000"/>
                  <a:lumOff val="35000"/>
                </a:schemeClr>
              </a:solidFill>
              <a:latin typeface="Mark Pro" panose="020B0504020201010104" pitchFamily="34" charset="0"/>
            </a:endParaRPr>
          </a:p>
        </p:txBody>
      </p:sp>
      <p:sp>
        <p:nvSpPr>
          <p:cNvPr id="5" name="Freeform: Shape 4">
            <a:extLst>
              <a:ext uri="{FF2B5EF4-FFF2-40B4-BE49-F238E27FC236}">
                <a16:creationId xmlns:a16="http://schemas.microsoft.com/office/drawing/2014/main" id="{62365907-C793-E368-72B4-846F919D690D}"/>
              </a:ext>
            </a:extLst>
          </p:cNvPr>
          <p:cNvSpPr/>
          <p:nvPr/>
        </p:nvSpPr>
        <p:spPr>
          <a:xfrm flipH="1">
            <a:off x="5175627" y="3298421"/>
            <a:ext cx="878400" cy="1756800"/>
          </a:xfrm>
          <a:custGeom>
            <a:avLst/>
            <a:gdLst>
              <a:gd name="connsiteX0" fmla="*/ 0 w 878400"/>
              <a:gd name="connsiteY0" fmla="*/ 0 h 1756800"/>
              <a:gd name="connsiteX1" fmla="*/ 878400 w 878400"/>
              <a:gd name="connsiteY1" fmla="*/ 878400 h 1756800"/>
              <a:gd name="connsiteX2" fmla="*/ 0 w 878400"/>
              <a:gd name="connsiteY2" fmla="*/ 1756800 h 1756800"/>
              <a:gd name="connsiteX3" fmla="*/ 0 w 878400"/>
              <a:gd name="connsiteY3" fmla="*/ 1487816 h 1756800"/>
              <a:gd name="connsiteX4" fmla="*/ 609416 w 878400"/>
              <a:gd name="connsiteY4" fmla="*/ 878400 h 1756800"/>
              <a:gd name="connsiteX5" fmla="*/ 0 w 878400"/>
              <a:gd name="connsiteY5" fmla="*/ 268984 h 175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8400" h="1756800">
                <a:moveTo>
                  <a:pt x="0" y="0"/>
                </a:moveTo>
                <a:cubicBezTo>
                  <a:pt x="485127" y="0"/>
                  <a:pt x="878400" y="393273"/>
                  <a:pt x="878400" y="878400"/>
                </a:cubicBezTo>
                <a:cubicBezTo>
                  <a:pt x="878400" y="1363527"/>
                  <a:pt x="485127" y="1756800"/>
                  <a:pt x="0" y="1756800"/>
                </a:cubicBezTo>
                <a:lnTo>
                  <a:pt x="0" y="1487816"/>
                </a:lnTo>
                <a:cubicBezTo>
                  <a:pt x="336571" y="1487816"/>
                  <a:pt x="609416" y="1214971"/>
                  <a:pt x="609416" y="878400"/>
                </a:cubicBezTo>
                <a:cubicBezTo>
                  <a:pt x="609416" y="541829"/>
                  <a:pt x="336571" y="268984"/>
                  <a:pt x="0" y="2689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sp>
        <p:nvSpPr>
          <p:cNvPr id="41" name="Arrow: Pentagon 40">
            <a:extLst>
              <a:ext uri="{FF2B5EF4-FFF2-40B4-BE49-F238E27FC236}">
                <a16:creationId xmlns:a16="http://schemas.microsoft.com/office/drawing/2014/main" id="{77FD2DBD-11A8-6F98-C2A6-F4983F14329D}"/>
              </a:ext>
            </a:extLst>
          </p:cNvPr>
          <p:cNvSpPr/>
          <p:nvPr/>
        </p:nvSpPr>
        <p:spPr>
          <a:xfrm flipH="1">
            <a:off x="1013809" y="2364307"/>
            <a:ext cx="5787316" cy="718403"/>
          </a:xfrm>
          <a:prstGeom prst="homePlat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Mark Pro" panose="020B0504020201010104" pitchFamily="34" charset="0"/>
                <a:ea typeface="+mn-ea"/>
                <a:cs typeface="+mn-cs"/>
              </a:rPr>
              <a:t>Reposition &amp; and reinforce SNIPEF’s position as the authoritative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white"/>
                </a:solidFill>
                <a:effectLst/>
                <a:uLnTx/>
                <a:uFillTx/>
                <a:latin typeface="Mark Pro" panose="020B0504020201010104" pitchFamily="34" charset="0"/>
                <a:ea typeface="+mn-ea"/>
                <a:cs typeface="+mn-cs"/>
              </a:rPr>
              <a:t>centre</a:t>
            </a:r>
            <a:r>
              <a:rPr kumimoji="0" lang="en-US" sz="1200" b="1" i="0" u="none" strike="noStrike" kern="1200" cap="none" spc="0" normalizeH="0" baseline="0" noProof="0" dirty="0">
                <a:ln>
                  <a:noFill/>
                </a:ln>
                <a:solidFill>
                  <a:prstClr val="white"/>
                </a:solidFill>
                <a:effectLst/>
                <a:uLnTx/>
                <a:uFillTx/>
                <a:latin typeface="Mark Pro" panose="020B0504020201010104" pitchFamily="34" charset="0"/>
                <a:ea typeface="+mn-ea"/>
                <a:cs typeface="+mn-cs"/>
              </a:rPr>
              <a:t> of plumbing and heating excellence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ark Pro" panose="020B0504020201010104" pitchFamily="34" charset="0"/>
                <a:ea typeface="+mn-ea"/>
                <a:cs typeface="+mn-cs"/>
              </a:rPr>
              <a:t>Merge tradition with innovation: SNIPEF should position itself as the primary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ark Pro" panose="020B0504020201010104" pitchFamily="34" charset="0"/>
                <a:ea typeface="+mn-ea"/>
                <a:cs typeface="+mn-cs"/>
              </a:rPr>
              <a:t>authority on plumbing and heating concerns</a:t>
            </a:r>
            <a:r>
              <a:rPr kumimoji="0" lang="en-US" sz="1000" b="1" i="0" u="none" strike="noStrike" kern="1200" cap="none" spc="0" normalizeH="0" baseline="0" noProof="0" dirty="0">
                <a:ln>
                  <a:noFill/>
                </a:ln>
                <a:solidFill>
                  <a:prstClr val="black"/>
                </a:solidFill>
                <a:effectLst/>
                <a:uLnTx/>
                <a:uFillTx/>
                <a:latin typeface="Mark Pro" panose="020B0504020201010104" pitchFamily="34" charset="0"/>
                <a:ea typeface="+mn-ea"/>
                <a:cs typeface="+mn-cs"/>
              </a:rPr>
              <a:t>.</a:t>
            </a:r>
            <a:endParaRPr kumimoji="0" lang="en-GB" sz="1000" b="1" i="0" u="none" strike="noStrike" kern="1200" cap="none" spc="0" normalizeH="0" baseline="0" noProof="0" dirty="0">
              <a:ln>
                <a:noFill/>
              </a:ln>
              <a:solidFill>
                <a:prstClr val="black"/>
              </a:solidFill>
              <a:effectLst/>
              <a:uLnTx/>
              <a:uFillTx/>
              <a:latin typeface="Mark Pro" panose="020B0504020201010104" pitchFamily="34" charset="0"/>
              <a:ea typeface="+mn-ea"/>
              <a:cs typeface="+mn-cs"/>
            </a:endParaRPr>
          </a:p>
        </p:txBody>
      </p:sp>
      <p:sp>
        <p:nvSpPr>
          <p:cNvPr id="6" name="Freeform: Shape 5">
            <a:extLst>
              <a:ext uri="{FF2B5EF4-FFF2-40B4-BE49-F238E27FC236}">
                <a16:creationId xmlns:a16="http://schemas.microsoft.com/office/drawing/2014/main" id="{6081ABC9-3199-031B-A016-A4659A89C9B3}"/>
              </a:ext>
            </a:extLst>
          </p:cNvPr>
          <p:cNvSpPr/>
          <p:nvPr/>
        </p:nvSpPr>
        <p:spPr>
          <a:xfrm>
            <a:off x="6096000" y="1808093"/>
            <a:ext cx="878400" cy="1756800"/>
          </a:xfrm>
          <a:custGeom>
            <a:avLst/>
            <a:gdLst>
              <a:gd name="connsiteX0" fmla="*/ 0 w 878400"/>
              <a:gd name="connsiteY0" fmla="*/ 0 h 1756800"/>
              <a:gd name="connsiteX1" fmla="*/ 878400 w 878400"/>
              <a:gd name="connsiteY1" fmla="*/ 878400 h 1756800"/>
              <a:gd name="connsiteX2" fmla="*/ 0 w 878400"/>
              <a:gd name="connsiteY2" fmla="*/ 1756800 h 1756800"/>
              <a:gd name="connsiteX3" fmla="*/ 0 w 878400"/>
              <a:gd name="connsiteY3" fmla="*/ 1487816 h 1756800"/>
              <a:gd name="connsiteX4" fmla="*/ 609416 w 878400"/>
              <a:gd name="connsiteY4" fmla="*/ 878400 h 1756800"/>
              <a:gd name="connsiteX5" fmla="*/ 0 w 878400"/>
              <a:gd name="connsiteY5" fmla="*/ 268984 h 175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8400" h="1756800">
                <a:moveTo>
                  <a:pt x="0" y="0"/>
                </a:moveTo>
                <a:cubicBezTo>
                  <a:pt x="485127" y="0"/>
                  <a:pt x="878400" y="393273"/>
                  <a:pt x="878400" y="878400"/>
                </a:cubicBezTo>
                <a:cubicBezTo>
                  <a:pt x="878400" y="1363527"/>
                  <a:pt x="485127" y="1756800"/>
                  <a:pt x="0" y="1756800"/>
                </a:cubicBezTo>
                <a:lnTo>
                  <a:pt x="0" y="1487816"/>
                </a:lnTo>
                <a:cubicBezTo>
                  <a:pt x="336571" y="1487816"/>
                  <a:pt x="609416" y="1214971"/>
                  <a:pt x="609416" y="878400"/>
                </a:cubicBezTo>
                <a:cubicBezTo>
                  <a:pt x="609416" y="541829"/>
                  <a:pt x="336571" y="268984"/>
                  <a:pt x="0" y="2689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sp>
        <p:nvSpPr>
          <p:cNvPr id="44" name="Arrow: Pentagon 43">
            <a:extLst>
              <a:ext uri="{FF2B5EF4-FFF2-40B4-BE49-F238E27FC236}">
                <a16:creationId xmlns:a16="http://schemas.microsoft.com/office/drawing/2014/main" id="{AC2E4F96-4387-AE3E-3959-8D44C8AD251F}"/>
              </a:ext>
            </a:extLst>
          </p:cNvPr>
          <p:cNvSpPr/>
          <p:nvPr/>
        </p:nvSpPr>
        <p:spPr>
          <a:xfrm>
            <a:off x="5424339" y="832354"/>
            <a:ext cx="5787316" cy="718403"/>
          </a:xfrm>
          <a:prstGeom prst="homePlat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Mark Pro" panose="020B0504020201010104" pitchFamily="34" charset="0"/>
              </a:rPr>
              <a:t>Increase the future pool of talent entering the profession.</a:t>
            </a:r>
          </a:p>
          <a:p>
            <a:pPr algn="ctr"/>
            <a:r>
              <a:rPr lang="en-US" sz="1000" b="1" dirty="0">
                <a:solidFill>
                  <a:schemeClr val="tx1">
                    <a:lumMod val="65000"/>
                    <a:lumOff val="35000"/>
                  </a:schemeClr>
                </a:solidFill>
                <a:latin typeface="Mark Pro" panose="020B0504020201010104" pitchFamily="34" charset="0"/>
              </a:rPr>
              <a:t>Apart from being a perceived mandate of SNIPEF, this activity could help address both SNIPEF’s and SNIPEF Training’s ‘U-curve’ issue. </a:t>
            </a:r>
            <a:endParaRPr lang="en-GB" sz="1000" b="1" dirty="0">
              <a:solidFill>
                <a:schemeClr val="tx1">
                  <a:lumMod val="65000"/>
                  <a:lumOff val="35000"/>
                </a:schemeClr>
              </a:solidFill>
              <a:latin typeface="Mark Pro" panose="020B0504020201010104" pitchFamily="34" charset="0"/>
            </a:endParaRPr>
          </a:p>
        </p:txBody>
      </p:sp>
      <p:sp>
        <p:nvSpPr>
          <p:cNvPr id="7" name="Freeform: Shape 6">
            <a:extLst>
              <a:ext uri="{FF2B5EF4-FFF2-40B4-BE49-F238E27FC236}">
                <a16:creationId xmlns:a16="http://schemas.microsoft.com/office/drawing/2014/main" id="{D113B937-72E0-170E-EE7B-7DC26EC7A2E0}"/>
              </a:ext>
            </a:extLst>
          </p:cNvPr>
          <p:cNvSpPr/>
          <p:nvPr/>
        </p:nvSpPr>
        <p:spPr>
          <a:xfrm flipH="1">
            <a:off x="5207527" y="324850"/>
            <a:ext cx="878400" cy="1756800"/>
          </a:xfrm>
          <a:custGeom>
            <a:avLst/>
            <a:gdLst>
              <a:gd name="connsiteX0" fmla="*/ 0 w 878400"/>
              <a:gd name="connsiteY0" fmla="*/ 0 h 1756800"/>
              <a:gd name="connsiteX1" fmla="*/ 878400 w 878400"/>
              <a:gd name="connsiteY1" fmla="*/ 878400 h 1756800"/>
              <a:gd name="connsiteX2" fmla="*/ 0 w 878400"/>
              <a:gd name="connsiteY2" fmla="*/ 1756800 h 1756800"/>
              <a:gd name="connsiteX3" fmla="*/ 0 w 878400"/>
              <a:gd name="connsiteY3" fmla="*/ 1487816 h 1756800"/>
              <a:gd name="connsiteX4" fmla="*/ 609416 w 878400"/>
              <a:gd name="connsiteY4" fmla="*/ 878400 h 1756800"/>
              <a:gd name="connsiteX5" fmla="*/ 0 w 878400"/>
              <a:gd name="connsiteY5" fmla="*/ 268984 h 175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8400" h="1756800">
                <a:moveTo>
                  <a:pt x="0" y="0"/>
                </a:moveTo>
                <a:cubicBezTo>
                  <a:pt x="485127" y="0"/>
                  <a:pt x="878400" y="393273"/>
                  <a:pt x="878400" y="878400"/>
                </a:cubicBezTo>
                <a:cubicBezTo>
                  <a:pt x="878400" y="1363527"/>
                  <a:pt x="485127" y="1756800"/>
                  <a:pt x="0" y="1756800"/>
                </a:cubicBezTo>
                <a:lnTo>
                  <a:pt x="0" y="1487816"/>
                </a:lnTo>
                <a:cubicBezTo>
                  <a:pt x="336571" y="1487816"/>
                  <a:pt x="609416" y="1214971"/>
                  <a:pt x="609416" y="878400"/>
                </a:cubicBezTo>
                <a:cubicBezTo>
                  <a:pt x="609416" y="541829"/>
                  <a:pt x="336571" y="268984"/>
                  <a:pt x="0" y="2689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tx1"/>
              </a:solidFill>
            </a:endParaRPr>
          </a:p>
        </p:txBody>
      </p:sp>
      <p:sp>
        <p:nvSpPr>
          <p:cNvPr id="45" name="TextBox 44">
            <a:extLst>
              <a:ext uri="{FF2B5EF4-FFF2-40B4-BE49-F238E27FC236}">
                <a16:creationId xmlns:a16="http://schemas.microsoft.com/office/drawing/2014/main" id="{7DD1EA5A-7ABE-E27B-A79A-1ABDC4E7EFEF}"/>
              </a:ext>
            </a:extLst>
          </p:cNvPr>
          <p:cNvSpPr txBox="1"/>
          <p:nvPr/>
        </p:nvSpPr>
        <p:spPr>
          <a:xfrm>
            <a:off x="3964424" y="862255"/>
            <a:ext cx="800219" cy="646331"/>
          </a:xfrm>
          <a:prstGeom prst="rect">
            <a:avLst/>
          </a:prstGeom>
          <a:noFill/>
        </p:spPr>
        <p:txBody>
          <a:bodyPr wrap="none" rtlCol="0">
            <a:spAutoFit/>
          </a:bodyPr>
          <a:lstStyle/>
          <a:p>
            <a:r>
              <a:rPr lang="en-GB" sz="3600" b="1" dirty="0">
                <a:solidFill>
                  <a:srgbClr val="8EB73C"/>
                </a:solidFill>
                <a:latin typeface="Arial Black" panose="020B0A04020102020204" pitchFamily="34" charset="0"/>
              </a:rPr>
              <a:t>01</a:t>
            </a:r>
          </a:p>
        </p:txBody>
      </p:sp>
      <p:sp>
        <p:nvSpPr>
          <p:cNvPr id="46" name="TextBox 45">
            <a:extLst>
              <a:ext uri="{FF2B5EF4-FFF2-40B4-BE49-F238E27FC236}">
                <a16:creationId xmlns:a16="http://schemas.microsoft.com/office/drawing/2014/main" id="{0727FDD1-AB7F-263E-D56E-C396AAA06831}"/>
              </a:ext>
            </a:extLst>
          </p:cNvPr>
          <p:cNvSpPr txBox="1"/>
          <p:nvPr/>
        </p:nvSpPr>
        <p:spPr>
          <a:xfrm>
            <a:off x="7443157" y="2395563"/>
            <a:ext cx="800219" cy="646331"/>
          </a:xfrm>
          <a:prstGeom prst="rect">
            <a:avLst/>
          </a:prstGeom>
          <a:noFill/>
        </p:spPr>
        <p:txBody>
          <a:bodyPr wrap="none" rtlCol="0">
            <a:spAutoFit/>
          </a:bodyPr>
          <a:lstStyle/>
          <a:p>
            <a:r>
              <a:rPr lang="en-GB" sz="3600" b="1" dirty="0">
                <a:solidFill>
                  <a:srgbClr val="F6D50F"/>
                </a:solidFill>
                <a:latin typeface="Arial Black" panose="020B0A04020102020204" pitchFamily="34" charset="0"/>
              </a:rPr>
              <a:t>02</a:t>
            </a:r>
          </a:p>
        </p:txBody>
      </p:sp>
      <p:sp>
        <p:nvSpPr>
          <p:cNvPr id="47" name="TextBox 46">
            <a:extLst>
              <a:ext uri="{FF2B5EF4-FFF2-40B4-BE49-F238E27FC236}">
                <a16:creationId xmlns:a16="http://schemas.microsoft.com/office/drawing/2014/main" id="{3FE1AB52-8764-5E4C-424D-BF23FD9784F0}"/>
              </a:ext>
            </a:extLst>
          </p:cNvPr>
          <p:cNvSpPr txBox="1"/>
          <p:nvPr/>
        </p:nvSpPr>
        <p:spPr>
          <a:xfrm>
            <a:off x="3946615" y="3804199"/>
            <a:ext cx="800219" cy="646331"/>
          </a:xfrm>
          <a:prstGeom prst="rect">
            <a:avLst/>
          </a:prstGeom>
          <a:noFill/>
        </p:spPr>
        <p:txBody>
          <a:bodyPr wrap="none" rtlCol="0">
            <a:spAutoFit/>
          </a:bodyPr>
          <a:lstStyle/>
          <a:p>
            <a:r>
              <a:rPr lang="en-GB" sz="3600" b="1" dirty="0">
                <a:solidFill>
                  <a:srgbClr val="644D7A"/>
                </a:solidFill>
                <a:latin typeface="Arial Black" panose="020B0A04020102020204" pitchFamily="34" charset="0"/>
              </a:rPr>
              <a:t>03</a:t>
            </a:r>
          </a:p>
        </p:txBody>
      </p:sp>
      <p:sp>
        <p:nvSpPr>
          <p:cNvPr id="50" name="Rectangle 49">
            <a:extLst>
              <a:ext uri="{FF2B5EF4-FFF2-40B4-BE49-F238E27FC236}">
                <a16:creationId xmlns:a16="http://schemas.microsoft.com/office/drawing/2014/main" id="{489DF49E-EA17-E11A-9316-F6CBC30B1D22}"/>
              </a:ext>
            </a:extLst>
          </p:cNvPr>
          <p:cNvSpPr/>
          <p:nvPr/>
        </p:nvSpPr>
        <p:spPr>
          <a:xfrm>
            <a:off x="28088" y="0"/>
            <a:ext cx="648000" cy="6888908"/>
          </a:xfrm>
          <a:prstGeom prst="rect">
            <a:avLst/>
          </a:prstGeom>
          <a:solidFill>
            <a:srgbClr val="8CC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TextBox 50">
            <a:extLst>
              <a:ext uri="{FF2B5EF4-FFF2-40B4-BE49-F238E27FC236}">
                <a16:creationId xmlns:a16="http://schemas.microsoft.com/office/drawing/2014/main" id="{E6FAC274-02B0-B5A4-045B-B8D69D38EA63}"/>
              </a:ext>
            </a:extLst>
          </p:cNvPr>
          <p:cNvSpPr txBox="1"/>
          <p:nvPr/>
        </p:nvSpPr>
        <p:spPr>
          <a:xfrm rot="16200000">
            <a:off x="-1405909" y="3182844"/>
            <a:ext cx="3448380" cy="523220"/>
          </a:xfrm>
          <a:prstGeom prst="rect">
            <a:avLst/>
          </a:prstGeom>
          <a:noFill/>
        </p:spPr>
        <p:txBody>
          <a:bodyPr wrap="none" rtlCol="0">
            <a:spAutoFit/>
          </a:bodyPr>
          <a:lstStyle/>
          <a:p>
            <a:r>
              <a:rPr lang="en-GB" sz="2800" b="1" dirty="0">
                <a:solidFill>
                  <a:schemeClr val="bg1"/>
                </a:solidFill>
                <a:latin typeface="Mark Pro" panose="020B0504020201010104" pitchFamily="34" charset="0"/>
              </a:rPr>
              <a:t>Recommendations</a:t>
            </a:r>
          </a:p>
        </p:txBody>
      </p:sp>
      <p:sp>
        <p:nvSpPr>
          <p:cNvPr id="2" name="TextBox 1">
            <a:extLst>
              <a:ext uri="{FF2B5EF4-FFF2-40B4-BE49-F238E27FC236}">
                <a16:creationId xmlns:a16="http://schemas.microsoft.com/office/drawing/2014/main" id="{93208A7A-8007-61BB-F104-46135FE19C4C}"/>
              </a:ext>
            </a:extLst>
          </p:cNvPr>
          <p:cNvSpPr txBox="1"/>
          <p:nvPr/>
        </p:nvSpPr>
        <p:spPr>
          <a:xfrm>
            <a:off x="807147" y="125854"/>
            <a:ext cx="6204096" cy="523220"/>
          </a:xfrm>
          <a:prstGeom prst="rect">
            <a:avLst/>
          </a:prstGeom>
          <a:noFill/>
        </p:spPr>
        <p:txBody>
          <a:bodyPr wrap="square">
            <a:spAutoFit/>
          </a:bodyPr>
          <a:lstStyle/>
          <a:p>
            <a:r>
              <a:rPr lang="en-GB" sz="2800" b="1" dirty="0">
                <a:solidFill>
                  <a:srgbClr val="8CC2BF"/>
                </a:solidFill>
                <a:latin typeface="MarkPro-Black" panose="020B0A04020101010102" pitchFamily="34" charset="0"/>
              </a:rPr>
              <a:t>Part Two</a:t>
            </a:r>
          </a:p>
        </p:txBody>
      </p:sp>
      <p:pic>
        <p:nvPicPr>
          <p:cNvPr id="3" name="Picture 2" descr="A blue and black logo&#10;&#10;Description automatically generated">
            <a:extLst>
              <a:ext uri="{FF2B5EF4-FFF2-40B4-BE49-F238E27FC236}">
                <a16:creationId xmlns:a16="http://schemas.microsoft.com/office/drawing/2014/main" id="{71C47CA6-299B-016C-4425-00FF4D3123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7045" y="5949431"/>
            <a:ext cx="2237423" cy="604605"/>
          </a:xfrm>
          <a:prstGeom prst="rect">
            <a:avLst/>
          </a:prstGeom>
        </p:spPr>
      </p:pic>
      <p:sp>
        <p:nvSpPr>
          <p:cNvPr id="11" name="Rectangle 10">
            <a:extLst>
              <a:ext uri="{FF2B5EF4-FFF2-40B4-BE49-F238E27FC236}">
                <a16:creationId xmlns:a16="http://schemas.microsoft.com/office/drawing/2014/main" id="{0B77A94F-4BB9-26F4-E050-91371F8D08D8}"/>
              </a:ext>
            </a:extLst>
          </p:cNvPr>
          <p:cNvSpPr/>
          <p:nvPr/>
        </p:nvSpPr>
        <p:spPr>
          <a:xfrm>
            <a:off x="4650377" y="4955175"/>
            <a:ext cx="3387634" cy="174879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Graphic 12" descr="Excellent with solid fill">
            <a:extLst>
              <a:ext uri="{FF2B5EF4-FFF2-40B4-BE49-F238E27FC236}">
                <a16:creationId xmlns:a16="http://schemas.microsoft.com/office/drawing/2014/main" id="{04CA592A-FA1E-08D4-3E24-1DF7A327648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78098" y="517479"/>
            <a:ext cx="505765" cy="505765"/>
          </a:xfrm>
          <a:prstGeom prst="rect">
            <a:avLst/>
          </a:prstGeom>
        </p:spPr>
      </p:pic>
      <p:pic>
        <p:nvPicPr>
          <p:cNvPr id="15" name="Graphic 14" descr="Excellent with solid fill">
            <a:extLst>
              <a:ext uri="{FF2B5EF4-FFF2-40B4-BE49-F238E27FC236}">
                <a16:creationId xmlns:a16="http://schemas.microsoft.com/office/drawing/2014/main" id="{73DB60C7-E5E7-6B5B-DF17-DFF2A06535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8543" y="2113247"/>
            <a:ext cx="505765" cy="505765"/>
          </a:xfrm>
          <a:prstGeom prst="rect">
            <a:avLst/>
          </a:prstGeom>
        </p:spPr>
      </p:pic>
    </p:spTree>
    <p:extLst>
      <p:ext uri="{BB962C8B-B14F-4D97-AF65-F5344CB8AC3E}">
        <p14:creationId xmlns:p14="http://schemas.microsoft.com/office/powerpoint/2010/main" val="38143483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Question mark speech bubbles">
            <a:hlinkClick r:id="" action="ppaction://media"/>
            <a:extLst>
              <a:ext uri="{FF2B5EF4-FFF2-40B4-BE49-F238E27FC236}">
                <a16:creationId xmlns:a16="http://schemas.microsoft.com/office/drawing/2014/main" id="{F8F06023-66A4-461B-F12C-29DE49778299}"/>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453" t="33728" r="756" b="45608"/>
          <a:stretch>
            <a:fillRect/>
          </a:stretch>
        </p:blipFill>
        <p:spPr>
          <a:xfrm>
            <a:off x="913592" y="2558075"/>
            <a:ext cx="8238108" cy="969285"/>
          </a:xfrm>
          <a:custGeom>
            <a:avLst/>
            <a:gdLst/>
            <a:ahLst/>
            <a:cxnLst/>
            <a:rect l="l" t="t" r="r" b="b"/>
            <a:pathLst>
              <a:path w="12044511" h="1417142">
                <a:moveTo>
                  <a:pt x="8505080" y="293527"/>
                </a:moveTo>
                <a:cubicBezTo>
                  <a:pt x="8426921" y="293527"/>
                  <a:pt x="8364165" y="321196"/>
                  <a:pt x="8316813" y="376536"/>
                </a:cubicBezTo>
                <a:cubicBezTo>
                  <a:pt x="8269461" y="431875"/>
                  <a:pt x="8245785" y="523442"/>
                  <a:pt x="8245785" y="651235"/>
                </a:cubicBezTo>
                <a:cubicBezTo>
                  <a:pt x="8245785" y="777888"/>
                  <a:pt x="8269318" y="868884"/>
                  <a:pt x="8316385" y="924223"/>
                </a:cubicBezTo>
                <a:cubicBezTo>
                  <a:pt x="8363452" y="979562"/>
                  <a:pt x="8427492" y="1007232"/>
                  <a:pt x="8508504" y="1007232"/>
                </a:cubicBezTo>
                <a:cubicBezTo>
                  <a:pt x="8591798" y="1007232"/>
                  <a:pt x="8656265" y="980133"/>
                  <a:pt x="8701906" y="925935"/>
                </a:cubicBezTo>
                <a:cubicBezTo>
                  <a:pt x="8747546" y="871737"/>
                  <a:pt x="8770367" y="774465"/>
                  <a:pt x="8770367" y="634120"/>
                </a:cubicBezTo>
                <a:cubicBezTo>
                  <a:pt x="8770367" y="516025"/>
                  <a:pt x="8746548" y="429735"/>
                  <a:pt x="8698910" y="375252"/>
                </a:cubicBezTo>
                <a:cubicBezTo>
                  <a:pt x="8651273" y="320769"/>
                  <a:pt x="8586663" y="293527"/>
                  <a:pt x="8505080" y="293527"/>
                </a:cubicBezTo>
                <a:close/>
                <a:moveTo>
                  <a:pt x="646956" y="293527"/>
                </a:moveTo>
                <a:cubicBezTo>
                  <a:pt x="569938" y="293527"/>
                  <a:pt x="507467" y="321196"/>
                  <a:pt x="459544" y="376536"/>
                </a:cubicBezTo>
                <a:cubicBezTo>
                  <a:pt x="411622" y="431875"/>
                  <a:pt x="387660" y="518307"/>
                  <a:pt x="387660" y="635831"/>
                </a:cubicBezTo>
                <a:cubicBezTo>
                  <a:pt x="387660" y="772753"/>
                  <a:pt x="411051" y="868884"/>
                  <a:pt x="457833" y="924223"/>
                </a:cubicBezTo>
                <a:cubicBezTo>
                  <a:pt x="504614" y="979562"/>
                  <a:pt x="568797" y="1007232"/>
                  <a:pt x="650379" y="1007232"/>
                </a:cubicBezTo>
                <a:cubicBezTo>
                  <a:pt x="676623" y="1007232"/>
                  <a:pt x="701440" y="1004665"/>
                  <a:pt x="724831" y="999530"/>
                </a:cubicBezTo>
                <a:cubicBezTo>
                  <a:pt x="692312" y="968152"/>
                  <a:pt x="640966" y="938486"/>
                  <a:pt x="570793" y="910531"/>
                </a:cubicBezTo>
                <a:lnTo>
                  <a:pt x="631553" y="771042"/>
                </a:lnTo>
                <a:cubicBezTo>
                  <a:pt x="665783" y="777317"/>
                  <a:pt x="692454" y="785019"/>
                  <a:pt x="711566" y="794147"/>
                </a:cubicBezTo>
                <a:cubicBezTo>
                  <a:pt x="730678" y="803276"/>
                  <a:pt x="767904" y="827237"/>
                  <a:pt x="823243" y="866031"/>
                </a:cubicBezTo>
                <a:cubicBezTo>
                  <a:pt x="836365" y="875159"/>
                  <a:pt x="850627" y="884573"/>
                  <a:pt x="866031" y="894271"/>
                </a:cubicBezTo>
                <a:cubicBezTo>
                  <a:pt x="896839" y="838932"/>
                  <a:pt x="912242" y="756209"/>
                  <a:pt x="912242" y="646101"/>
                </a:cubicBezTo>
                <a:cubicBezTo>
                  <a:pt x="912242" y="519448"/>
                  <a:pt x="888709" y="429022"/>
                  <a:pt x="841642" y="374824"/>
                </a:cubicBezTo>
                <a:cubicBezTo>
                  <a:pt x="794575" y="320626"/>
                  <a:pt x="729680" y="293527"/>
                  <a:pt x="646956" y="293527"/>
                </a:cubicBezTo>
                <a:close/>
                <a:moveTo>
                  <a:pt x="9442995" y="21395"/>
                </a:moveTo>
                <a:lnTo>
                  <a:pt x="9804983" y="21395"/>
                </a:lnTo>
                <a:lnTo>
                  <a:pt x="10277363" y="715471"/>
                </a:lnTo>
                <a:lnTo>
                  <a:pt x="10277363" y="21395"/>
                </a:lnTo>
                <a:lnTo>
                  <a:pt x="10642773" y="21395"/>
                </a:lnTo>
                <a:lnTo>
                  <a:pt x="10642773" y="1275941"/>
                </a:lnTo>
                <a:lnTo>
                  <a:pt x="10277363" y="1275941"/>
                </a:lnTo>
                <a:lnTo>
                  <a:pt x="9807550" y="587107"/>
                </a:lnTo>
                <a:lnTo>
                  <a:pt x="9807550" y="1275941"/>
                </a:lnTo>
                <a:lnTo>
                  <a:pt x="9442995" y="1275941"/>
                </a:lnTo>
                <a:close/>
                <a:moveTo>
                  <a:pt x="7160307" y="21395"/>
                </a:moveTo>
                <a:lnTo>
                  <a:pt x="7548823" y="21395"/>
                </a:lnTo>
                <a:lnTo>
                  <a:pt x="7548823" y="1275941"/>
                </a:lnTo>
                <a:lnTo>
                  <a:pt x="7160307" y="1275941"/>
                </a:lnTo>
                <a:close/>
                <a:moveTo>
                  <a:pt x="5713735" y="21395"/>
                </a:moveTo>
                <a:lnTo>
                  <a:pt x="6892119" y="21395"/>
                </a:lnTo>
                <a:lnTo>
                  <a:pt x="6892119" y="331180"/>
                </a:lnTo>
                <a:lnTo>
                  <a:pt x="6496757" y="331180"/>
                </a:lnTo>
                <a:lnTo>
                  <a:pt x="6496757" y="1275941"/>
                </a:lnTo>
                <a:lnTo>
                  <a:pt x="6109097" y="1275941"/>
                </a:lnTo>
                <a:lnTo>
                  <a:pt x="6109097" y="331180"/>
                </a:lnTo>
                <a:lnTo>
                  <a:pt x="5713735" y="331180"/>
                </a:lnTo>
                <a:close/>
                <a:moveTo>
                  <a:pt x="3114973" y="21395"/>
                </a:moveTo>
                <a:lnTo>
                  <a:pt x="4153868" y="21395"/>
                </a:lnTo>
                <a:lnTo>
                  <a:pt x="4153868" y="289248"/>
                </a:lnTo>
                <a:lnTo>
                  <a:pt x="3503489" y="289248"/>
                </a:lnTo>
                <a:lnTo>
                  <a:pt x="3503489" y="488640"/>
                </a:lnTo>
                <a:lnTo>
                  <a:pt x="4106801" y="488640"/>
                </a:lnTo>
                <a:lnTo>
                  <a:pt x="4106801" y="744513"/>
                </a:lnTo>
                <a:lnTo>
                  <a:pt x="3503489" y="744513"/>
                </a:lnTo>
                <a:lnTo>
                  <a:pt x="3503489" y="991828"/>
                </a:lnTo>
                <a:lnTo>
                  <a:pt x="4172695" y="991828"/>
                </a:lnTo>
                <a:lnTo>
                  <a:pt x="4172695" y="1275941"/>
                </a:lnTo>
                <a:lnTo>
                  <a:pt x="3114973" y="1275941"/>
                </a:lnTo>
                <a:close/>
                <a:moveTo>
                  <a:pt x="1583160" y="21395"/>
                </a:moveTo>
                <a:lnTo>
                  <a:pt x="1969964" y="21395"/>
                </a:lnTo>
                <a:lnTo>
                  <a:pt x="1969964" y="786633"/>
                </a:lnTo>
                <a:cubicBezTo>
                  <a:pt x="1969964" y="855040"/>
                  <a:pt x="1988933" y="908481"/>
                  <a:pt x="2026872" y="946954"/>
                </a:cubicBezTo>
                <a:cubicBezTo>
                  <a:pt x="2064811" y="985428"/>
                  <a:pt x="2117440" y="1004665"/>
                  <a:pt x="2184760" y="1004665"/>
                </a:cubicBezTo>
                <a:cubicBezTo>
                  <a:pt x="2251510" y="1004665"/>
                  <a:pt x="2303854" y="985711"/>
                  <a:pt x="2341792" y="947803"/>
                </a:cubicBezTo>
                <a:cubicBezTo>
                  <a:pt x="2379731" y="909896"/>
                  <a:pt x="2398701" y="856172"/>
                  <a:pt x="2398701" y="786633"/>
                </a:cubicBezTo>
                <a:lnTo>
                  <a:pt x="2398701" y="21395"/>
                </a:lnTo>
                <a:lnTo>
                  <a:pt x="2785505" y="21395"/>
                </a:lnTo>
                <a:lnTo>
                  <a:pt x="2785505" y="768836"/>
                </a:lnTo>
                <a:cubicBezTo>
                  <a:pt x="2785505" y="842948"/>
                  <a:pt x="2773952" y="912929"/>
                  <a:pt x="2750847" y="978778"/>
                </a:cubicBezTo>
                <a:cubicBezTo>
                  <a:pt x="2727741" y="1044627"/>
                  <a:pt x="2691514" y="1102211"/>
                  <a:pt x="2642165" y="1151528"/>
                </a:cubicBezTo>
                <a:cubicBezTo>
                  <a:pt x="2592816" y="1200846"/>
                  <a:pt x="2541042" y="1235480"/>
                  <a:pt x="2486844" y="1255430"/>
                </a:cubicBezTo>
                <a:cubicBezTo>
                  <a:pt x="2411537" y="1283367"/>
                  <a:pt x="2321111" y="1297335"/>
                  <a:pt x="2215568" y="1297335"/>
                </a:cubicBezTo>
                <a:cubicBezTo>
                  <a:pt x="2154524" y="1297335"/>
                  <a:pt x="2087917" y="1293059"/>
                  <a:pt x="2015747" y="1284506"/>
                </a:cubicBezTo>
                <a:cubicBezTo>
                  <a:pt x="1943578" y="1275952"/>
                  <a:pt x="1883247" y="1258991"/>
                  <a:pt x="1834753" y="1233621"/>
                </a:cubicBezTo>
                <a:cubicBezTo>
                  <a:pt x="1786260" y="1208251"/>
                  <a:pt x="1741903" y="1172191"/>
                  <a:pt x="1701683" y="1125441"/>
                </a:cubicBezTo>
                <a:cubicBezTo>
                  <a:pt x="1661462" y="1078690"/>
                  <a:pt x="1633935" y="1030516"/>
                  <a:pt x="1619102" y="980917"/>
                </a:cubicBezTo>
                <a:cubicBezTo>
                  <a:pt x="1595140" y="901100"/>
                  <a:pt x="1583160" y="830406"/>
                  <a:pt x="1583160" y="768836"/>
                </a:cubicBezTo>
                <a:close/>
                <a:moveTo>
                  <a:pt x="11486554" y="0"/>
                </a:moveTo>
                <a:cubicBezTo>
                  <a:pt x="11646868" y="0"/>
                  <a:pt x="11769099" y="29810"/>
                  <a:pt x="11853248" y="89428"/>
                </a:cubicBezTo>
                <a:cubicBezTo>
                  <a:pt x="11937399" y="149046"/>
                  <a:pt x="11987461" y="243893"/>
                  <a:pt x="12003434" y="373969"/>
                </a:cubicBezTo>
                <a:lnTo>
                  <a:pt x="11638024" y="395362"/>
                </a:lnTo>
                <a:cubicBezTo>
                  <a:pt x="11628326" y="338882"/>
                  <a:pt x="11607931" y="297806"/>
                  <a:pt x="11576837" y="272133"/>
                </a:cubicBezTo>
                <a:cubicBezTo>
                  <a:pt x="11545745" y="246460"/>
                  <a:pt x="11502814" y="233624"/>
                  <a:pt x="11448045" y="233624"/>
                </a:cubicBezTo>
                <a:cubicBezTo>
                  <a:pt x="11402976" y="233624"/>
                  <a:pt x="11369030" y="243180"/>
                  <a:pt x="11346209" y="262291"/>
                </a:cubicBezTo>
                <a:cubicBezTo>
                  <a:pt x="11323390" y="281403"/>
                  <a:pt x="11311979" y="304652"/>
                  <a:pt x="11311979" y="332036"/>
                </a:cubicBezTo>
                <a:cubicBezTo>
                  <a:pt x="11311979" y="352004"/>
                  <a:pt x="11321392" y="369975"/>
                  <a:pt x="11340219" y="385949"/>
                </a:cubicBezTo>
                <a:cubicBezTo>
                  <a:pt x="11358476" y="402494"/>
                  <a:pt x="11401834" y="417897"/>
                  <a:pt x="11470295" y="432160"/>
                </a:cubicBezTo>
                <a:cubicBezTo>
                  <a:pt x="11639736" y="468673"/>
                  <a:pt x="11761112" y="505613"/>
                  <a:pt x="11834421" y="542981"/>
                </a:cubicBezTo>
                <a:cubicBezTo>
                  <a:pt x="11907732" y="580350"/>
                  <a:pt x="11961074" y="626703"/>
                  <a:pt x="11994449" y="682043"/>
                </a:cubicBezTo>
                <a:cubicBezTo>
                  <a:pt x="12027824" y="737382"/>
                  <a:pt x="12044511" y="799282"/>
                  <a:pt x="12044511" y="867743"/>
                </a:cubicBezTo>
                <a:cubicBezTo>
                  <a:pt x="12044511" y="948184"/>
                  <a:pt x="12022261" y="1022351"/>
                  <a:pt x="11977762" y="1090241"/>
                </a:cubicBezTo>
                <a:cubicBezTo>
                  <a:pt x="11933262" y="1158131"/>
                  <a:pt x="11871077" y="1209620"/>
                  <a:pt x="11791205" y="1244706"/>
                </a:cubicBezTo>
                <a:cubicBezTo>
                  <a:pt x="11711335" y="1279792"/>
                  <a:pt x="11610640" y="1297335"/>
                  <a:pt x="11489122" y="1297335"/>
                </a:cubicBezTo>
                <a:cubicBezTo>
                  <a:pt x="11275752" y="1297335"/>
                  <a:pt x="11127990" y="1256259"/>
                  <a:pt x="11045837" y="1174106"/>
                </a:cubicBezTo>
                <a:cubicBezTo>
                  <a:pt x="10963684" y="1091952"/>
                  <a:pt x="10917188" y="987550"/>
                  <a:pt x="10906348" y="860897"/>
                </a:cubicBezTo>
                <a:lnTo>
                  <a:pt x="11275181" y="837791"/>
                </a:lnTo>
                <a:cubicBezTo>
                  <a:pt x="11283169" y="897695"/>
                  <a:pt x="11299429" y="943335"/>
                  <a:pt x="11323960" y="974713"/>
                </a:cubicBezTo>
                <a:cubicBezTo>
                  <a:pt x="11363896" y="1025488"/>
                  <a:pt x="11420947" y="1050876"/>
                  <a:pt x="11495112" y="1050876"/>
                </a:cubicBezTo>
                <a:cubicBezTo>
                  <a:pt x="11550452" y="1050876"/>
                  <a:pt x="11593097" y="1037897"/>
                  <a:pt x="11623048" y="1011939"/>
                </a:cubicBezTo>
                <a:cubicBezTo>
                  <a:pt x="11653000" y="985981"/>
                  <a:pt x="11667976" y="955886"/>
                  <a:pt x="11667976" y="921656"/>
                </a:cubicBezTo>
                <a:cubicBezTo>
                  <a:pt x="11667976" y="889137"/>
                  <a:pt x="11653714" y="860041"/>
                  <a:pt x="11625188" y="834368"/>
                </a:cubicBezTo>
                <a:cubicBezTo>
                  <a:pt x="11596663" y="808695"/>
                  <a:pt x="11530484" y="784449"/>
                  <a:pt x="11426651" y="761628"/>
                </a:cubicBezTo>
                <a:cubicBezTo>
                  <a:pt x="11256640" y="723404"/>
                  <a:pt x="11135407" y="672629"/>
                  <a:pt x="11062952" y="609303"/>
                </a:cubicBezTo>
                <a:cubicBezTo>
                  <a:pt x="10989928" y="545977"/>
                  <a:pt x="10953415" y="465250"/>
                  <a:pt x="10953415" y="367122"/>
                </a:cubicBezTo>
                <a:cubicBezTo>
                  <a:pt x="10953415" y="302655"/>
                  <a:pt x="10972100" y="241753"/>
                  <a:pt x="11009467" y="184417"/>
                </a:cubicBezTo>
                <a:cubicBezTo>
                  <a:pt x="11046836" y="127081"/>
                  <a:pt x="11103031" y="82011"/>
                  <a:pt x="11178052" y="49207"/>
                </a:cubicBezTo>
                <a:cubicBezTo>
                  <a:pt x="11253074" y="16403"/>
                  <a:pt x="11355909" y="0"/>
                  <a:pt x="11486554" y="0"/>
                </a:cubicBezTo>
                <a:close/>
                <a:moveTo>
                  <a:pt x="8505936" y="0"/>
                </a:moveTo>
                <a:cubicBezTo>
                  <a:pt x="8714742" y="0"/>
                  <a:pt x="8875625" y="56053"/>
                  <a:pt x="8988586" y="168158"/>
                </a:cubicBezTo>
                <a:cubicBezTo>
                  <a:pt x="9101546" y="280262"/>
                  <a:pt x="9158027" y="437295"/>
                  <a:pt x="9158027" y="639254"/>
                </a:cubicBezTo>
                <a:cubicBezTo>
                  <a:pt x="9158027" y="785875"/>
                  <a:pt x="9133352" y="906110"/>
                  <a:pt x="9084003" y="999958"/>
                </a:cubicBezTo>
                <a:cubicBezTo>
                  <a:pt x="9034655" y="1093807"/>
                  <a:pt x="8963341" y="1166832"/>
                  <a:pt x="8870063" y="1219033"/>
                </a:cubicBezTo>
                <a:cubicBezTo>
                  <a:pt x="8776785" y="1271235"/>
                  <a:pt x="8660544" y="1297335"/>
                  <a:pt x="8521340" y="1297335"/>
                </a:cubicBezTo>
                <a:cubicBezTo>
                  <a:pt x="8379854" y="1297335"/>
                  <a:pt x="8262757" y="1274800"/>
                  <a:pt x="8170050" y="1229730"/>
                </a:cubicBezTo>
                <a:cubicBezTo>
                  <a:pt x="8077342" y="1184660"/>
                  <a:pt x="8002178" y="1113346"/>
                  <a:pt x="7944557" y="1015790"/>
                </a:cubicBezTo>
                <a:cubicBezTo>
                  <a:pt x="7886935" y="918233"/>
                  <a:pt x="7858125" y="796144"/>
                  <a:pt x="7858125" y="649524"/>
                </a:cubicBezTo>
                <a:cubicBezTo>
                  <a:pt x="7858125" y="444711"/>
                  <a:pt x="7915175" y="285254"/>
                  <a:pt x="8029277" y="171153"/>
                </a:cubicBezTo>
                <a:cubicBezTo>
                  <a:pt x="8143379" y="57051"/>
                  <a:pt x="8302265" y="0"/>
                  <a:pt x="8505936" y="0"/>
                </a:cubicBezTo>
                <a:close/>
                <a:moveTo>
                  <a:pt x="4971455" y="0"/>
                </a:moveTo>
                <a:cubicBezTo>
                  <a:pt x="5131767" y="0"/>
                  <a:pt x="5253999" y="29810"/>
                  <a:pt x="5338148" y="89428"/>
                </a:cubicBezTo>
                <a:cubicBezTo>
                  <a:pt x="5422299" y="149046"/>
                  <a:pt x="5472361" y="243893"/>
                  <a:pt x="5488335" y="373969"/>
                </a:cubicBezTo>
                <a:lnTo>
                  <a:pt x="5122925" y="395362"/>
                </a:lnTo>
                <a:cubicBezTo>
                  <a:pt x="5113227" y="338882"/>
                  <a:pt x="5092830" y="297806"/>
                  <a:pt x="5061737" y="272133"/>
                </a:cubicBezTo>
                <a:cubicBezTo>
                  <a:pt x="5030645" y="246460"/>
                  <a:pt x="4987715" y="233624"/>
                  <a:pt x="4932945" y="233624"/>
                </a:cubicBezTo>
                <a:cubicBezTo>
                  <a:pt x="4887875" y="233624"/>
                  <a:pt x="4853930" y="243180"/>
                  <a:pt x="4831110" y="262291"/>
                </a:cubicBezTo>
                <a:cubicBezTo>
                  <a:pt x="4808290" y="281403"/>
                  <a:pt x="4796879" y="304652"/>
                  <a:pt x="4796879" y="332036"/>
                </a:cubicBezTo>
                <a:cubicBezTo>
                  <a:pt x="4796879" y="352004"/>
                  <a:pt x="4806293" y="369975"/>
                  <a:pt x="4825119" y="385949"/>
                </a:cubicBezTo>
                <a:cubicBezTo>
                  <a:pt x="4843376" y="402494"/>
                  <a:pt x="4886734" y="417897"/>
                  <a:pt x="4955195" y="432160"/>
                </a:cubicBezTo>
                <a:cubicBezTo>
                  <a:pt x="5124636" y="468673"/>
                  <a:pt x="5246012" y="505613"/>
                  <a:pt x="5319322" y="542981"/>
                </a:cubicBezTo>
                <a:cubicBezTo>
                  <a:pt x="5392632" y="580350"/>
                  <a:pt x="5445974" y="626703"/>
                  <a:pt x="5479349" y="682043"/>
                </a:cubicBezTo>
                <a:cubicBezTo>
                  <a:pt x="5512724" y="737382"/>
                  <a:pt x="5529412" y="799282"/>
                  <a:pt x="5529412" y="867743"/>
                </a:cubicBezTo>
                <a:cubicBezTo>
                  <a:pt x="5529412" y="948184"/>
                  <a:pt x="5507161" y="1022351"/>
                  <a:pt x="5462662" y="1090241"/>
                </a:cubicBezTo>
                <a:cubicBezTo>
                  <a:pt x="5418162" y="1158131"/>
                  <a:pt x="5355978" y="1209620"/>
                  <a:pt x="5276106" y="1244706"/>
                </a:cubicBezTo>
                <a:cubicBezTo>
                  <a:pt x="5196235" y="1279792"/>
                  <a:pt x="5095540" y="1297335"/>
                  <a:pt x="4974022" y="1297335"/>
                </a:cubicBezTo>
                <a:cubicBezTo>
                  <a:pt x="4760653" y="1297335"/>
                  <a:pt x="4612891" y="1256259"/>
                  <a:pt x="4530738" y="1174106"/>
                </a:cubicBezTo>
                <a:cubicBezTo>
                  <a:pt x="4448585" y="1091952"/>
                  <a:pt x="4402088" y="987550"/>
                  <a:pt x="4391248" y="860897"/>
                </a:cubicBezTo>
                <a:lnTo>
                  <a:pt x="4760081" y="837791"/>
                </a:lnTo>
                <a:cubicBezTo>
                  <a:pt x="4768069" y="897695"/>
                  <a:pt x="4784328" y="943335"/>
                  <a:pt x="4808860" y="974713"/>
                </a:cubicBezTo>
                <a:cubicBezTo>
                  <a:pt x="4848796" y="1025488"/>
                  <a:pt x="4905846" y="1050876"/>
                  <a:pt x="4980012" y="1050876"/>
                </a:cubicBezTo>
                <a:cubicBezTo>
                  <a:pt x="5035352" y="1050876"/>
                  <a:pt x="5077997" y="1037897"/>
                  <a:pt x="5107949" y="1011939"/>
                </a:cubicBezTo>
                <a:cubicBezTo>
                  <a:pt x="5137900" y="985981"/>
                  <a:pt x="5152876" y="955886"/>
                  <a:pt x="5152876" y="921656"/>
                </a:cubicBezTo>
                <a:cubicBezTo>
                  <a:pt x="5152876" y="889137"/>
                  <a:pt x="5138614" y="860041"/>
                  <a:pt x="5110088" y="834368"/>
                </a:cubicBezTo>
                <a:cubicBezTo>
                  <a:pt x="5081563" y="808695"/>
                  <a:pt x="5015384" y="784449"/>
                  <a:pt x="4911551" y="761628"/>
                </a:cubicBezTo>
                <a:cubicBezTo>
                  <a:pt x="4741540" y="723404"/>
                  <a:pt x="4620307" y="672629"/>
                  <a:pt x="4547853" y="609303"/>
                </a:cubicBezTo>
                <a:cubicBezTo>
                  <a:pt x="4474828" y="545977"/>
                  <a:pt x="4438316" y="465250"/>
                  <a:pt x="4438316" y="367122"/>
                </a:cubicBezTo>
                <a:cubicBezTo>
                  <a:pt x="4438316" y="302655"/>
                  <a:pt x="4457000" y="241753"/>
                  <a:pt x="4494368" y="184417"/>
                </a:cubicBezTo>
                <a:cubicBezTo>
                  <a:pt x="4531736" y="127081"/>
                  <a:pt x="4587931" y="82011"/>
                  <a:pt x="4662952" y="49207"/>
                </a:cubicBezTo>
                <a:cubicBezTo>
                  <a:pt x="4737975" y="16403"/>
                  <a:pt x="4840808" y="0"/>
                  <a:pt x="4971455" y="0"/>
                </a:cubicBezTo>
                <a:close/>
                <a:moveTo>
                  <a:pt x="647812" y="0"/>
                </a:moveTo>
                <a:cubicBezTo>
                  <a:pt x="856047" y="0"/>
                  <a:pt x="1016788" y="55910"/>
                  <a:pt x="1130034" y="167730"/>
                </a:cubicBezTo>
                <a:cubicBezTo>
                  <a:pt x="1243280" y="279549"/>
                  <a:pt x="1299903" y="439577"/>
                  <a:pt x="1299903" y="647812"/>
                </a:cubicBezTo>
                <a:cubicBezTo>
                  <a:pt x="1299903" y="833227"/>
                  <a:pt x="1254262" y="981559"/>
                  <a:pt x="1162981" y="1092808"/>
                </a:cubicBezTo>
                <a:cubicBezTo>
                  <a:pt x="1211474" y="1126468"/>
                  <a:pt x="1243137" y="1147577"/>
                  <a:pt x="1257970" y="1156135"/>
                </a:cubicBezTo>
                <a:cubicBezTo>
                  <a:pt x="1280220" y="1168686"/>
                  <a:pt x="1310172" y="1183234"/>
                  <a:pt x="1347825" y="1199778"/>
                </a:cubicBezTo>
                <a:lnTo>
                  <a:pt x="1239999" y="1417142"/>
                </a:lnTo>
                <a:cubicBezTo>
                  <a:pt x="1185801" y="1390898"/>
                  <a:pt x="1132173" y="1359663"/>
                  <a:pt x="1079116" y="1323436"/>
                </a:cubicBezTo>
                <a:cubicBezTo>
                  <a:pt x="1026059" y="1287209"/>
                  <a:pt x="988976" y="1259967"/>
                  <a:pt x="967867" y="1241711"/>
                </a:cubicBezTo>
                <a:cubicBezTo>
                  <a:pt x="882291" y="1278794"/>
                  <a:pt x="775035" y="1297335"/>
                  <a:pt x="646101" y="1297335"/>
                </a:cubicBezTo>
                <a:cubicBezTo>
                  <a:pt x="455551" y="1297335"/>
                  <a:pt x="305222" y="1247701"/>
                  <a:pt x="195114" y="1148433"/>
                </a:cubicBezTo>
                <a:cubicBezTo>
                  <a:pt x="65038" y="1030908"/>
                  <a:pt x="0" y="865746"/>
                  <a:pt x="0" y="652947"/>
                </a:cubicBezTo>
                <a:cubicBezTo>
                  <a:pt x="0" y="446423"/>
                  <a:pt x="56909" y="285967"/>
                  <a:pt x="170725" y="171581"/>
                </a:cubicBezTo>
                <a:cubicBezTo>
                  <a:pt x="284541" y="57194"/>
                  <a:pt x="443570" y="0"/>
                  <a:pt x="647812" y="0"/>
                </a:cubicBezTo>
                <a:close/>
              </a:path>
            </a:pathLst>
          </a:custGeom>
        </p:spPr>
      </p:pic>
      <p:sp>
        <p:nvSpPr>
          <p:cNvPr id="2" name="TextBox 1">
            <a:extLst>
              <a:ext uri="{FF2B5EF4-FFF2-40B4-BE49-F238E27FC236}">
                <a16:creationId xmlns:a16="http://schemas.microsoft.com/office/drawing/2014/main" id="{C3A4A3E9-8DDB-CB62-6D6C-6850B38E5F59}"/>
              </a:ext>
            </a:extLst>
          </p:cNvPr>
          <p:cNvSpPr txBox="1"/>
          <p:nvPr/>
        </p:nvSpPr>
        <p:spPr>
          <a:xfrm>
            <a:off x="913592" y="3609926"/>
            <a:ext cx="6108852" cy="1015663"/>
          </a:xfrm>
          <a:prstGeom prst="rect">
            <a:avLst/>
          </a:prstGeom>
          <a:noFill/>
        </p:spPr>
        <p:txBody>
          <a:bodyPr wrap="none" rtlCol="0">
            <a:spAutoFit/>
          </a:bodyPr>
          <a:lstStyle/>
          <a:p>
            <a:r>
              <a:rPr lang="en-GB" sz="3600" b="1" dirty="0">
                <a:solidFill>
                  <a:srgbClr val="00205B"/>
                </a:solidFill>
              </a:rPr>
              <a:t>Membership Research Projects</a:t>
            </a:r>
          </a:p>
          <a:p>
            <a:r>
              <a:rPr lang="en-GB" sz="2400" b="1" dirty="0">
                <a:solidFill>
                  <a:srgbClr val="009DE0"/>
                </a:solidFill>
              </a:rPr>
              <a:t>2023 Business Plan Project 1A/B</a:t>
            </a:r>
          </a:p>
        </p:txBody>
      </p:sp>
      <p:pic>
        <p:nvPicPr>
          <p:cNvPr id="3" name="Picture 2" descr="A blue and black logo&#10;&#10;Description automatically generated">
            <a:extLst>
              <a:ext uri="{FF2B5EF4-FFF2-40B4-BE49-F238E27FC236}">
                <a16:creationId xmlns:a16="http://schemas.microsoft.com/office/drawing/2014/main" id="{B96BE8F9-3AC6-EF26-9F49-5668D8FEE9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7045" y="5949431"/>
            <a:ext cx="2237423" cy="604605"/>
          </a:xfrm>
          <a:prstGeom prst="rect">
            <a:avLst/>
          </a:prstGeom>
        </p:spPr>
      </p:pic>
    </p:spTree>
    <p:extLst>
      <p:ext uri="{BB962C8B-B14F-4D97-AF65-F5344CB8AC3E}">
        <p14:creationId xmlns:p14="http://schemas.microsoft.com/office/powerpoint/2010/main" val="7668046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Video 11" title="Eyeball Among White Balls">
            <a:hlinkClick r:id="" action="ppaction://media"/>
            <a:extLst>
              <a:ext uri="{FF2B5EF4-FFF2-40B4-BE49-F238E27FC236}">
                <a16:creationId xmlns:a16="http://schemas.microsoft.com/office/drawing/2014/main" id="{AD07F3AE-25AA-8BE8-B213-F4DEA86E088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1632E42-5469-0F75-BB83-EF7CDF9028F4}"/>
              </a:ext>
            </a:extLst>
          </p:cNvPr>
          <p:cNvSpPr/>
          <p:nvPr/>
        </p:nvSpPr>
        <p:spPr>
          <a:xfrm>
            <a:off x="-2338" y="-10698"/>
            <a:ext cx="648000" cy="6858000"/>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2800" b="1" dirty="0">
                <a:latin typeface="Mark Pro" panose="020B0504020201010104" pitchFamily="34" charset="0"/>
              </a:rPr>
              <a:t>Two points to remember</a:t>
            </a:r>
          </a:p>
        </p:txBody>
      </p:sp>
      <p:pic>
        <p:nvPicPr>
          <p:cNvPr id="5" name="Picture 4" descr="A white text on a black background&#10;&#10;Description automatically generated">
            <a:extLst>
              <a:ext uri="{FF2B5EF4-FFF2-40B4-BE49-F238E27FC236}">
                <a16:creationId xmlns:a16="http://schemas.microsoft.com/office/drawing/2014/main" id="{29F6EBF4-FE52-3385-30CA-43719E470C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47423" y="5826642"/>
            <a:ext cx="2230277" cy="604800"/>
          </a:xfrm>
          <a:prstGeom prst="rect">
            <a:avLst/>
          </a:prstGeom>
        </p:spPr>
      </p:pic>
    </p:spTree>
    <p:extLst>
      <p:ext uri="{BB962C8B-B14F-4D97-AF65-F5344CB8AC3E}">
        <p14:creationId xmlns:p14="http://schemas.microsoft.com/office/powerpoint/2010/main" val="42472107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6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103">
            <a:extLst>
              <a:ext uri="{FF2B5EF4-FFF2-40B4-BE49-F238E27FC236}">
                <a16:creationId xmlns:a16="http://schemas.microsoft.com/office/drawing/2014/main" id="{DAAE22FD-0D9C-91A7-1A09-476E8CCE626A}"/>
              </a:ext>
            </a:extLst>
          </p:cNvPr>
          <p:cNvSpPr/>
          <p:nvPr/>
        </p:nvSpPr>
        <p:spPr>
          <a:xfrm>
            <a:off x="-15602" y="10698"/>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0" i="0" dirty="0">
                <a:solidFill>
                  <a:srgbClr val="374151"/>
                </a:solidFill>
                <a:effectLst/>
                <a:latin typeface="KaTeX_Main"/>
              </a:rPr>
              <a:t>​​</a:t>
            </a:r>
            <a:endParaRPr lang="en-GB" dirty="0"/>
          </a:p>
        </p:txBody>
      </p:sp>
      <p:grpSp>
        <p:nvGrpSpPr>
          <p:cNvPr id="98" name="Group 97">
            <a:extLst>
              <a:ext uri="{FF2B5EF4-FFF2-40B4-BE49-F238E27FC236}">
                <a16:creationId xmlns:a16="http://schemas.microsoft.com/office/drawing/2014/main" id="{16B38EC6-9E5A-A5E9-357E-0E8E8037DE8E}"/>
              </a:ext>
            </a:extLst>
          </p:cNvPr>
          <p:cNvGrpSpPr/>
          <p:nvPr/>
        </p:nvGrpSpPr>
        <p:grpSpPr>
          <a:xfrm>
            <a:off x="1223693" y="323056"/>
            <a:ext cx="5095631" cy="3467933"/>
            <a:chOff x="956993" y="323056"/>
            <a:chExt cx="5095631" cy="3467933"/>
          </a:xfrm>
        </p:grpSpPr>
        <p:sp>
          <p:nvSpPr>
            <p:cNvPr id="33" name="Freeform: Shape 32">
              <a:extLst>
                <a:ext uri="{FF2B5EF4-FFF2-40B4-BE49-F238E27FC236}">
                  <a16:creationId xmlns:a16="http://schemas.microsoft.com/office/drawing/2014/main" id="{D5FFEF5F-F81C-891B-9D53-FF00AB8949EC}"/>
                </a:ext>
              </a:extLst>
            </p:cNvPr>
            <p:cNvSpPr/>
            <p:nvPr/>
          </p:nvSpPr>
          <p:spPr>
            <a:xfrm rot="16200000">
              <a:off x="2614575" y="352939"/>
              <a:ext cx="2727008" cy="4149091"/>
            </a:xfrm>
            <a:custGeom>
              <a:avLst/>
              <a:gdLst>
                <a:gd name="connsiteX0" fmla="*/ 2727008 w 2727008"/>
                <a:gd name="connsiteY0" fmla="*/ 1009648 h 4149091"/>
                <a:gd name="connsiteX1" fmla="*/ 2727008 w 2727008"/>
                <a:gd name="connsiteY1" fmla="*/ 4149091 h 4149091"/>
                <a:gd name="connsiteX2" fmla="*/ 2081213 w 2727008"/>
                <a:gd name="connsiteY2" fmla="*/ 4149091 h 4149091"/>
                <a:gd name="connsiteX3" fmla="*/ 2081213 w 2727008"/>
                <a:gd name="connsiteY3" fmla="*/ 3844294 h 4149091"/>
                <a:gd name="connsiteX4" fmla="*/ 1747837 w 2727008"/>
                <a:gd name="connsiteY4" fmla="*/ 3510917 h 4149091"/>
                <a:gd name="connsiteX5" fmla="*/ 1671641 w 2727008"/>
                <a:gd name="connsiteY5" fmla="*/ 3510917 h 4149091"/>
                <a:gd name="connsiteX6" fmla="*/ 1338264 w 2727008"/>
                <a:gd name="connsiteY6" fmla="*/ 3844293 h 4149091"/>
                <a:gd name="connsiteX7" fmla="*/ 1338264 w 2727008"/>
                <a:gd name="connsiteY7" fmla="*/ 4149091 h 4149091"/>
                <a:gd name="connsiteX8" fmla="*/ 692467 w 2727008"/>
                <a:gd name="connsiteY8" fmla="*/ 4149091 h 4149091"/>
                <a:gd name="connsiteX9" fmla="*/ 692467 w 2727008"/>
                <a:gd name="connsiteY9" fmla="*/ 2400300 h 4149091"/>
                <a:gd name="connsiteX10" fmla="*/ 333377 w 2727008"/>
                <a:gd name="connsiteY10" fmla="*/ 2400300 h 4149091"/>
                <a:gd name="connsiteX11" fmla="*/ 0 w 2727008"/>
                <a:gd name="connsiteY11" fmla="*/ 2066923 h 4149091"/>
                <a:gd name="connsiteX12" fmla="*/ 0 w 2727008"/>
                <a:gd name="connsiteY12" fmla="*/ 1990727 h 4149091"/>
                <a:gd name="connsiteX13" fmla="*/ 333377 w 2727008"/>
                <a:gd name="connsiteY13" fmla="*/ 1657350 h 4149091"/>
                <a:gd name="connsiteX14" fmla="*/ 692467 w 2727008"/>
                <a:gd name="connsiteY14" fmla="*/ 1657350 h 4149091"/>
                <a:gd name="connsiteX15" fmla="*/ 692467 w 2727008"/>
                <a:gd name="connsiteY15" fmla="*/ 0 h 4149091"/>
                <a:gd name="connsiteX16" fmla="*/ 1717360 w 2727008"/>
                <a:gd name="connsiteY16" fmla="*/ 0 h 4149091"/>
                <a:gd name="connsiteX17" fmla="*/ 2727008 w 2727008"/>
                <a:gd name="connsiteY17" fmla="*/ 1009648 h 4149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7008" h="4149091">
                  <a:moveTo>
                    <a:pt x="2727008" y="1009648"/>
                  </a:moveTo>
                  <a:lnTo>
                    <a:pt x="2727008" y="4149091"/>
                  </a:lnTo>
                  <a:lnTo>
                    <a:pt x="2081213" y="4149091"/>
                  </a:lnTo>
                  <a:lnTo>
                    <a:pt x="2081213" y="3844294"/>
                  </a:lnTo>
                  <a:cubicBezTo>
                    <a:pt x="2081214" y="3660175"/>
                    <a:pt x="1931956" y="3510917"/>
                    <a:pt x="1747837" y="3510917"/>
                  </a:cubicBezTo>
                  <a:lnTo>
                    <a:pt x="1671641" y="3510917"/>
                  </a:lnTo>
                  <a:cubicBezTo>
                    <a:pt x="1487522" y="3510916"/>
                    <a:pt x="1338264" y="3660174"/>
                    <a:pt x="1338264" y="3844293"/>
                  </a:cubicBezTo>
                  <a:lnTo>
                    <a:pt x="1338264" y="4149091"/>
                  </a:lnTo>
                  <a:lnTo>
                    <a:pt x="692467" y="4149091"/>
                  </a:lnTo>
                  <a:lnTo>
                    <a:pt x="692467" y="2400300"/>
                  </a:lnTo>
                  <a:lnTo>
                    <a:pt x="333377" y="2400300"/>
                  </a:lnTo>
                  <a:cubicBezTo>
                    <a:pt x="149258" y="2400300"/>
                    <a:pt x="0" y="2251042"/>
                    <a:pt x="0" y="2066923"/>
                  </a:cubicBezTo>
                  <a:lnTo>
                    <a:pt x="0" y="1990727"/>
                  </a:lnTo>
                  <a:cubicBezTo>
                    <a:pt x="0" y="1806608"/>
                    <a:pt x="149258" y="1657350"/>
                    <a:pt x="333377" y="1657350"/>
                  </a:cubicBezTo>
                  <a:lnTo>
                    <a:pt x="692467" y="1657350"/>
                  </a:lnTo>
                  <a:lnTo>
                    <a:pt x="692467" y="0"/>
                  </a:lnTo>
                  <a:lnTo>
                    <a:pt x="1717360" y="0"/>
                  </a:lnTo>
                  <a:cubicBezTo>
                    <a:pt x="2274973" y="0"/>
                    <a:pt x="2727008" y="452035"/>
                    <a:pt x="2727008" y="1009648"/>
                  </a:cubicBezTo>
                  <a:close/>
                </a:path>
              </a:pathLst>
            </a:custGeom>
            <a:solidFill>
              <a:srgbClr val="8EB73C"/>
            </a:solidFill>
            <a:ln>
              <a:noFill/>
            </a:ln>
            <a:effectLst/>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cxnSp>
          <p:nvCxnSpPr>
            <p:cNvPr id="72" name="Straight Connector 71">
              <a:extLst>
                <a:ext uri="{FF2B5EF4-FFF2-40B4-BE49-F238E27FC236}">
                  <a16:creationId xmlns:a16="http://schemas.microsoft.com/office/drawing/2014/main" id="{A220F430-3A43-6218-C0ED-441D7DD23AF2}"/>
                </a:ext>
              </a:extLst>
            </p:cNvPr>
            <p:cNvCxnSpPr>
              <a:stCxn id="33" idx="0"/>
            </p:cNvCxnSpPr>
            <p:nvPr/>
          </p:nvCxnSpPr>
          <p:spPr>
            <a:xfrm flipH="1" flipV="1">
              <a:off x="2344028" y="661611"/>
              <a:ext cx="541018" cy="402370"/>
            </a:xfrm>
            <a:prstGeom prst="line">
              <a:avLst/>
            </a:prstGeom>
            <a:ln w="22225">
              <a:solidFill>
                <a:srgbClr val="8EB73C"/>
              </a:solidFill>
              <a:beve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1224119-C64F-DA3F-B115-F3188F6AE5B8}"/>
                </a:ext>
              </a:extLst>
            </p:cNvPr>
            <p:cNvCxnSpPr/>
            <p:nvPr/>
          </p:nvCxnSpPr>
          <p:spPr>
            <a:xfrm flipH="1">
              <a:off x="1029983" y="661610"/>
              <a:ext cx="1328113" cy="0"/>
            </a:xfrm>
            <a:prstGeom prst="line">
              <a:avLst/>
            </a:prstGeom>
            <a:ln w="22225">
              <a:solidFill>
                <a:srgbClr val="8EB73C"/>
              </a:solidFill>
              <a:bevel/>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E810C2FD-368A-28C1-6473-860C0A430137}"/>
                </a:ext>
              </a:extLst>
            </p:cNvPr>
            <p:cNvSpPr txBox="1"/>
            <p:nvPr/>
          </p:nvSpPr>
          <p:spPr>
            <a:xfrm>
              <a:off x="971259" y="323056"/>
              <a:ext cx="1709167" cy="338554"/>
            </a:xfrm>
            <a:prstGeom prst="rect">
              <a:avLst/>
            </a:prstGeom>
            <a:noFill/>
          </p:spPr>
          <p:txBody>
            <a:bodyPr wrap="square" rtlCol="0">
              <a:spAutoFit/>
            </a:bodyPr>
            <a:lstStyle/>
            <a:p>
              <a:r>
                <a:rPr lang="en-GB" sz="1600" b="1" dirty="0">
                  <a:solidFill>
                    <a:srgbClr val="8EB73C"/>
                  </a:solidFill>
                  <a:latin typeface="Mark Pro" panose="020B0504020201010104" pitchFamily="34" charset="0"/>
                </a:rPr>
                <a:t>Composition</a:t>
              </a:r>
            </a:p>
          </p:txBody>
        </p:sp>
        <p:sp>
          <p:nvSpPr>
            <p:cNvPr id="90" name="TextBox 89">
              <a:extLst>
                <a:ext uri="{FF2B5EF4-FFF2-40B4-BE49-F238E27FC236}">
                  <a16:creationId xmlns:a16="http://schemas.microsoft.com/office/drawing/2014/main" id="{8C1E9138-F316-24B6-53FC-8D266448E671}"/>
                </a:ext>
              </a:extLst>
            </p:cNvPr>
            <p:cNvSpPr txBox="1"/>
            <p:nvPr/>
          </p:nvSpPr>
          <p:spPr>
            <a:xfrm>
              <a:off x="956993" y="680067"/>
              <a:ext cx="1180131" cy="338554"/>
            </a:xfrm>
            <a:prstGeom prst="rect">
              <a:avLst/>
            </a:prstGeom>
            <a:noFill/>
          </p:spPr>
          <p:txBody>
            <a:bodyPr wrap="none" rtlCol="0">
              <a:spAutoFit/>
            </a:bodyPr>
            <a:lstStyle/>
            <a:p>
              <a:r>
                <a:rPr lang="en-GB" sz="1600" b="1" dirty="0">
                  <a:solidFill>
                    <a:schemeClr val="bg1">
                      <a:lumMod val="65000"/>
                    </a:schemeClr>
                  </a:solidFill>
                  <a:latin typeface="Mark Pro" panose="020B0504020201010104" pitchFamily="34" charset="0"/>
                </a:rPr>
                <a:t>Project 1B</a:t>
              </a:r>
            </a:p>
          </p:txBody>
        </p:sp>
        <p:sp>
          <p:nvSpPr>
            <p:cNvPr id="94" name="TextBox 93">
              <a:extLst>
                <a:ext uri="{FF2B5EF4-FFF2-40B4-BE49-F238E27FC236}">
                  <a16:creationId xmlns:a16="http://schemas.microsoft.com/office/drawing/2014/main" id="{627BBF7F-2B35-AC76-20EB-A9A1170489D6}"/>
                </a:ext>
              </a:extLst>
            </p:cNvPr>
            <p:cNvSpPr txBox="1"/>
            <p:nvPr/>
          </p:nvSpPr>
          <p:spPr>
            <a:xfrm>
              <a:off x="2237672" y="1406136"/>
              <a:ext cx="3797835" cy="1600438"/>
            </a:xfrm>
            <a:prstGeom prst="rect">
              <a:avLst/>
            </a:prstGeom>
            <a:noFill/>
          </p:spPr>
          <p:txBody>
            <a:bodyPr wrap="none" rtlCol="0">
              <a:spAutoFit/>
            </a:bodyPr>
            <a:lstStyle/>
            <a:p>
              <a:pPr marL="285750" indent="-285750">
                <a:buFont typeface="Arial" panose="020B0604020202020204" pitchFamily="34" charset="0"/>
                <a:buChar char="•"/>
              </a:pPr>
              <a:r>
                <a:rPr lang="en-GB" sz="1400" b="1" dirty="0">
                  <a:solidFill>
                    <a:schemeClr val="bg1"/>
                  </a:solidFill>
                  <a:latin typeface="Mark Pro" panose="020B0504020201010104" pitchFamily="34" charset="0"/>
                </a:rPr>
                <a:t>Membership</a:t>
              </a:r>
              <a:r>
                <a:rPr lang="en-GB" sz="1400" dirty="0">
                  <a:solidFill>
                    <a:schemeClr val="bg1"/>
                  </a:solidFill>
                  <a:latin typeface="Mark Pro" panose="020B0504020201010104" pitchFamily="34" charset="0"/>
                </a:rPr>
                <a:t>: August 2023</a:t>
              </a:r>
            </a:p>
            <a:p>
              <a:pPr marL="285750" indent="-285750">
                <a:buFont typeface="Arial" panose="020B0604020202020204" pitchFamily="34" charset="0"/>
                <a:buChar char="•"/>
              </a:pPr>
              <a:r>
                <a:rPr lang="en-GB" sz="1400" b="1" dirty="0">
                  <a:solidFill>
                    <a:schemeClr val="bg1"/>
                  </a:solidFill>
                  <a:latin typeface="Mark Pro" panose="020B0504020201010104" pitchFamily="34" charset="0"/>
                </a:rPr>
                <a:t>Finance</a:t>
              </a:r>
              <a:r>
                <a:rPr lang="en-GB" sz="1400" dirty="0">
                  <a:solidFill>
                    <a:schemeClr val="bg1"/>
                  </a:solidFill>
                  <a:latin typeface="Mark Pro" panose="020B0504020201010104" pitchFamily="34" charset="0"/>
                </a:rPr>
                <a:t>: April 2021</a:t>
              </a:r>
            </a:p>
            <a:p>
              <a:pPr marL="285750" indent="-285750">
                <a:buFont typeface="Arial" panose="020B0604020202020204" pitchFamily="34" charset="0"/>
                <a:buChar char="•"/>
              </a:pPr>
              <a:r>
                <a:rPr lang="en-GB" sz="1400" b="1" dirty="0">
                  <a:solidFill>
                    <a:schemeClr val="bg1"/>
                  </a:solidFill>
                  <a:latin typeface="Mark Pro" panose="020B0504020201010104" pitchFamily="34" charset="0"/>
                </a:rPr>
                <a:t>STS</a:t>
              </a:r>
              <a:r>
                <a:rPr lang="en-GB" sz="1400" dirty="0">
                  <a:solidFill>
                    <a:schemeClr val="bg1"/>
                  </a:solidFill>
                  <a:latin typeface="Mark Pro" panose="020B0504020201010104" pitchFamily="34" charset="0"/>
                </a:rPr>
                <a:t>: September 2023</a:t>
              </a:r>
            </a:p>
            <a:p>
              <a:pPr marL="285750" indent="-285750">
                <a:buFont typeface="Arial" panose="020B0604020202020204" pitchFamily="34" charset="0"/>
                <a:buChar char="•"/>
              </a:pPr>
              <a:r>
                <a:rPr lang="en-GB" sz="1400" b="1" dirty="0">
                  <a:solidFill>
                    <a:schemeClr val="bg1"/>
                  </a:solidFill>
                  <a:latin typeface="Mark Pro" panose="020B0504020201010104" pitchFamily="34" charset="0"/>
                </a:rPr>
                <a:t>Schemes</a:t>
              </a:r>
              <a:r>
                <a:rPr lang="en-GB" sz="1400" dirty="0">
                  <a:solidFill>
                    <a:schemeClr val="bg1"/>
                  </a:solidFill>
                  <a:latin typeface="Mark Pro" panose="020B0504020201010104" pitchFamily="34" charset="0"/>
                </a:rPr>
                <a:t>: August 2023</a:t>
              </a:r>
            </a:p>
            <a:p>
              <a:pPr marL="285750" indent="-285750">
                <a:buFont typeface="Arial" panose="020B0604020202020204" pitchFamily="34" charset="0"/>
                <a:buChar char="•"/>
              </a:pPr>
              <a:r>
                <a:rPr lang="en-GB" sz="1400" b="1" dirty="0">
                  <a:solidFill>
                    <a:schemeClr val="bg1"/>
                  </a:solidFill>
                  <a:latin typeface="Mark Pro" panose="020B0504020201010104" pitchFamily="34" charset="0"/>
                </a:rPr>
                <a:t>Attrition</a:t>
              </a:r>
              <a:r>
                <a:rPr lang="en-GB" sz="1400" dirty="0">
                  <a:solidFill>
                    <a:schemeClr val="bg1"/>
                  </a:solidFill>
                  <a:latin typeface="Mark Pro" panose="020B0504020201010104" pitchFamily="34" charset="0"/>
                </a:rPr>
                <a:t>: August 2023</a:t>
              </a:r>
            </a:p>
            <a:p>
              <a:endParaRPr lang="en-GB" sz="1400" dirty="0">
                <a:solidFill>
                  <a:schemeClr val="bg1"/>
                </a:solidFill>
                <a:latin typeface="Mark Pro" panose="020B0504020201010104" pitchFamily="34" charset="0"/>
              </a:endParaRPr>
            </a:p>
            <a:p>
              <a:r>
                <a:rPr lang="en-GB" sz="1400" dirty="0">
                  <a:solidFill>
                    <a:schemeClr val="bg1"/>
                  </a:solidFill>
                  <a:latin typeface="Mark Pro" panose="020B0504020201010104" pitchFamily="34" charset="0"/>
                </a:rPr>
                <a:t>17,597 data points collected and reviewed</a:t>
              </a:r>
            </a:p>
          </p:txBody>
        </p:sp>
      </p:grpSp>
      <p:grpSp>
        <p:nvGrpSpPr>
          <p:cNvPr id="99" name="Group 98">
            <a:extLst>
              <a:ext uri="{FF2B5EF4-FFF2-40B4-BE49-F238E27FC236}">
                <a16:creationId xmlns:a16="http://schemas.microsoft.com/office/drawing/2014/main" id="{896258F0-ACD0-9732-ABF5-27052C1DECAC}"/>
              </a:ext>
            </a:extLst>
          </p:cNvPr>
          <p:cNvGrpSpPr/>
          <p:nvPr/>
        </p:nvGrpSpPr>
        <p:grpSpPr>
          <a:xfrm>
            <a:off x="5682324" y="323056"/>
            <a:ext cx="5672784" cy="2775465"/>
            <a:chOff x="5406832" y="323056"/>
            <a:chExt cx="5672784" cy="2775465"/>
          </a:xfrm>
        </p:grpSpPr>
        <p:sp>
          <p:nvSpPr>
            <p:cNvPr id="37" name="Freeform: Shape 36">
              <a:extLst>
                <a:ext uri="{FF2B5EF4-FFF2-40B4-BE49-F238E27FC236}">
                  <a16:creationId xmlns:a16="http://schemas.microsoft.com/office/drawing/2014/main" id="{47609E3D-4F30-410F-B8EC-E1AB55303344}"/>
                </a:ext>
              </a:extLst>
            </p:cNvPr>
            <p:cNvSpPr/>
            <p:nvPr/>
          </p:nvSpPr>
          <p:spPr>
            <a:xfrm rot="16200000">
              <a:off x="6806053" y="-335241"/>
              <a:ext cx="2034541" cy="4832984"/>
            </a:xfrm>
            <a:custGeom>
              <a:avLst/>
              <a:gdLst>
                <a:gd name="connsiteX0" fmla="*/ 2034541 w 2034541"/>
                <a:gd name="connsiteY0" fmla="*/ 683894 h 4832984"/>
                <a:gd name="connsiteX1" fmla="*/ 2034541 w 2034541"/>
                <a:gd name="connsiteY1" fmla="*/ 3823336 h 4832984"/>
                <a:gd name="connsiteX2" fmla="*/ 1024893 w 2034541"/>
                <a:gd name="connsiteY2" fmla="*/ 4832984 h 4832984"/>
                <a:gd name="connsiteX3" fmla="*/ 0 w 2034541"/>
                <a:gd name="connsiteY3" fmla="*/ 4832984 h 4832984"/>
                <a:gd name="connsiteX4" fmla="*/ 0 w 2034541"/>
                <a:gd name="connsiteY4" fmla="*/ 3038475 h 4832984"/>
                <a:gd name="connsiteX5" fmla="*/ 304798 w 2034541"/>
                <a:gd name="connsiteY5" fmla="*/ 3038475 h 4832984"/>
                <a:gd name="connsiteX6" fmla="*/ 638175 w 2034541"/>
                <a:gd name="connsiteY6" fmla="*/ 2705098 h 4832984"/>
                <a:gd name="connsiteX7" fmla="*/ 638175 w 2034541"/>
                <a:gd name="connsiteY7" fmla="*/ 2628902 h 4832984"/>
                <a:gd name="connsiteX8" fmla="*/ 304798 w 2034541"/>
                <a:gd name="connsiteY8" fmla="*/ 2295525 h 4832984"/>
                <a:gd name="connsiteX9" fmla="*/ 0 w 2034541"/>
                <a:gd name="connsiteY9" fmla="*/ 2295525 h 4832984"/>
                <a:gd name="connsiteX10" fmla="*/ 0 w 2034541"/>
                <a:gd name="connsiteY10" fmla="*/ 683894 h 4832984"/>
                <a:gd name="connsiteX11" fmla="*/ 645796 w 2034541"/>
                <a:gd name="connsiteY11" fmla="*/ 683894 h 4832984"/>
                <a:gd name="connsiteX12" fmla="*/ 645796 w 2034541"/>
                <a:gd name="connsiteY12" fmla="*/ 333376 h 4832984"/>
                <a:gd name="connsiteX13" fmla="*/ 979173 w 2034541"/>
                <a:gd name="connsiteY13" fmla="*/ 0 h 4832984"/>
                <a:gd name="connsiteX14" fmla="*/ 1055369 w 2034541"/>
                <a:gd name="connsiteY14" fmla="*/ 0 h 4832984"/>
                <a:gd name="connsiteX15" fmla="*/ 1388746 w 2034541"/>
                <a:gd name="connsiteY15" fmla="*/ 333377 h 4832984"/>
                <a:gd name="connsiteX16" fmla="*/ 1388746 w 2034541"/>
                <a:gd name="connsiteY16" fmla="*/ 683894 h 483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4541" h="4832984">
                  <a:moveTo>
                    <a:pt x="2034541" y="683894"/>
                  </a:moveTo>
                  <a:lnTo>
                    <a:pt x="2034541" y="3823336"/>
                  </a:lnTo>
                  <a:cubicBezTo>
                    <a:pt x="2034541" y="4380950"/>
                    <a:pt x="1582506" y="4832984"/>
                    <a:pt x="1024893" y="4832984"/>
                  </a:cubicBezTo>
                  <a:lnTo>
                    <a:pt x="0" y="4832984"/>
                  </a:lnTo>
                  <a:lnTo>
                    <a:pt x="0" y="3038475"/>
                  </a:lnTo>
                  <a:lnTo>
                    <a:pt x="304798" y="3038475"/>
                  </a:lnTo>
                  <a:cubicBezTo>
                    <a:pt x="488917" y="3038475"/>
                    <a:pt x="638175" y="2889217"/>
                    <a:pt x="638175" y="2705098"/>
                  </a:cubicBezTo>
                  <a:lnTo>
                    <a:pt x="638175" y="2628902"/>
                  </a:lnTo>
                  <a:cubicBezTo>
                    <a:pt x="638175" y="2444783"/>
                    <a:pt x="488917" y="2295525"/>
                    <a:pt x="304798" y="2295525"/>
                  </a:cubicBezTo>
                  <a:lnTo>
                    <a:pt x="0" y="2295525"/>
                  </a:lnTo>
                  <a:lnTo>
                    <a:pt x="0" y="683894"/>
                  </a:lnTo>
                  <a:lnTo>
                    <a:pt x="645796" y="683894"/>
                  </a:lnTo>
                  <a:lnTo>
                    <a:pt x="645796" y="333376"/>
                  </a:lnTo>
                  <a:cubicBezTo>
                    <a:pt x="645796" y="149257"/>
                    <a:pt x="795054" y="-1"/>
                    <a:pt x="979173" y="0"/>
                  </a:cubicBezTo>
                  <a:lnTo>
                    <a:pt x="1055369" y="0"/>
                  </a:lnTo>
                  <a:cubicBezTo>
                    <a:pt x="1239488" y="0"/>
                    <a:pt x="1388746" y="149258"/>
                    <a:pt x="1388746" y="333377"/>
                  </a:cubicBezTo>
                  <a:lnTo>
                    <a:pt x="1388746" y="683894"/>
                  </a:lnTo>
                  <a:close/>
                </a:path>
              </a:pathLst>
            </a:custGeom>
            <a:solidFill>
              <a:srgbClr val="8CC2BF"/>
            </a:solidFill>
            <a:ln>
              <a:noFill/>
            </a:ln>
            <a:effectLst/>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76" name="Group 75">
              <a:extLst>
                <a:ext uri="{FF2B5EF4-FFF2-40B4-BE49-F238E27FC236}">
                  <a16:creationId xmlns:a16="http://schemas.microsoft.com/office/drawing/2014/main" id="{376CE3D8-A935-A999-5D2D-2329F32C5316}"/>
                </a:ext>
              </a:extLst>
            </p:cNvPr>
            <p:cNvGrpSpPr/>
            <p:nvPr/>
          </p:nvGrpSpPr>
          <p:grpSpPr>
            <a:xfrm flipH="1">
              <a:off x="9060586" y="661610"/>
              <a:ext cx="1861835" cy="402370"/>
              <a:chOff x="1079483" y="999234"/>
              <a:chExt cx="1861835" cy="402370"/>
            </a:xfrm>
          </p:grpSpPr>
          <p:cxnSp>
            <p:nvCxnSpPr>
              <p:cNvPr id="77" name="Straight Connector 76">
                <a:extLst>
                  <a:ext uri="{FF2B5EF4-FFF2-40B4-BE49-F238E27FC236}">
                    <a16:creationId xmlns:a16="http://schemas.microsoft.com/office/drawing/2014/main" id="{0BF6AB1F-E919-D112-35F7-68BBAA2AE294}"/>
                  </a:ext>
                </a:extLst>
              </p:cNvPr>
              <p:cNvCxnSpPr/>
              <p:nvPr/>
            </p:nvCxnSpPr>
            <p:spPr>
              <a:xfrm flipH="1" flipV="1">
                <a:off x="2400300" y="999234"/>
                <a:ext cx="541018" cy="402370"/>
              </a:xfrm>
              <a:prstGeom prst="line">
                <a:avLst/>
              </a:prstGeom>
              <a:ln w="22225">
                <a:solidFill>
                  <a:srgbClr val="8CC2BF"/>
                </a:solidFill>
                <a:beve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178F937-A95C-C38F-D00E-8D97A848A837}"/>
                  </a:ext>
                </a:extLst>
              </p:cNvPr>
              <p:cNvCxnSpPr/>
              <p:nvPr/>
            </p:nvCxnSpPr>
            <p:spPr>
              <a:xfrm flipH="1">
                <a:off x="1079483" y="999234"/>
                <a:ext cx="1328113" cy="0"/>
              </a:xfrm>
              <a:prstGeom prst="line">
                <a:avLst/>
              </a:prstGeom>
              <a:ln w="22225">
                <a:solidFill>
                  <a:srgbClr val="8CC2BF"/>
                </a:solidFill>
                <a:bevel/>
              </a:ln>
            </p:spPr>
            <p:style>
              <a:lnRef idx="1">
                <a:schemeClr val="accent1"/>
              </a:lnRef>
              <a:fillRef idx="0">
                <a:schemeClr val="accent1"/>
              </a:fillRef>
              <a:effectRef idx="0">
                <a:schemeClr val="accent1"/>
              </a:effectRef>
              <a:fontRef idx="minor">
                <a:schemeClr val="tx1"/>
              </a:fontRef>
            </p:style>
          </p:cxnSp>
        </p:grpSp>
        <p:sp>
          <p:nvSpPr>
            <p:cNvPr id="87" name="TextBox 86">
              <a:extLst>
                <a:ext uri="{FF2B5EF4-FFF2-40B4-BE49-F238E27FC236}">
                  <a16:creationId xmlns:a16="http://schemas.microsoft.com/office/drawing/2014/main" id="{D1E82425-D66C-A8D7-BB06-96A222E6FD15}"/>
                </a:ext>
              </a:extLst>
            </p:cNvPr>
            <p:cNvSpPr txBox="1"/>
            <p:nvPr/>
          </p:nvSpPr>
          <p:spPr>
            <a:xfrm>
              <a:off x="9706380" y="323056"/>
              <a:ext cx="1373236" cy="338554"/>
            </a:xfrm>
            <a:prstGeom prst="rect">
              <a:avLst/>
            </a:prstGeom>
            <a:noFill/>
          </p:spPr>
          <p:txBody>
            <a:bodyPr wrap="square" rtlCol="0">
              <a:spAutoFit/>
            </a:bodyPr>
            <a:lstStyle/>
            <a:p>
              <a:r>
                <a:rPr lang="en-GB" sz="1600" b="1" dirty="0">
                  <a:solidFill>
                    <a:srgbClr val="8CC2BF"/>
                  </a:solidFill>
                  <a:latin typeface="Mark Pro" panose="020B0504020201010104" pitchFamily="34" charset="0"/>
                </a:rPr>
                <a:t>Qualitative</a:t>
              </a:r>
            </a:p>
          </p:txBody>
        </p:sp>
        <p:sp>
          <p:nvSpPr>
            <p:cNvPr id="91" name="TextBox 90">
              <a:extLst>
                <a:ext uri="{FF2B5EF4-FFF2-40B4-BE49-F238E27FC236}">
                  <a16:creationId xmlns:a16="http://schemas.microsoft.com/office/drawing/2014/main" id="{85389EC4-8B56-BDA9-850E-7E22A9715F49}"/>
                </a:ext>
              </a:extLst>
            </p:cNvPr>
            <p:cNvSpPr txBox="1"/>
            <p:nvPr/>
          </p:nvSpPr>
          <p:spPr>
            <a:xfrm>
              <a:off x="9745263" y="692188"/>
              <a:ext cx="1181734" cy="338554"/>
            </a:xfrm>
            <a:prstGeom prst="rect">
              <a:avLst/>
            </a:prstGeom>
            <a:noFill/>
          </p:spPr>
          <p:txBody>
            <a:bodyPr wrap="none" rtlCol="0">
              <a:spAutoFit/>
            </a:bodyPr>
            <a:lstStyle/>
            <a:p>
              <a:r>
                <a:rPr lang="en-GB" sz="1600" b="1" dirty="0">
                  <a:solidFill>
                    <a:schemeClr val="bg1">
                      <a:lumMod val="65000"/>
                    </a:schemeClr>
                  </a:solidFill>
                  <a:latin typeface="Mark Pro" panose="020B0504020201010104" pitchFamily="34" charset="0"/>
                </a:rPr>
                <a:t>Project 1A</a:t>
              </a:r>
            </a:p>
          </p:txBody>
        </p:sp>
        <p:sp>
          <p:nvSpPr>
            <p:cNvPr id="95" name="TextBox 94">
              <a:extLst>
                <a:ext uri="{FF2B5EF4-FFF2-40B4-BE49-F238E27FC236}">
                  <a16:creationId xmlns:a16="http://schemas.microsoft.com/office/drawing/2014/main" id="{12F8F4D0-061C-213A-2E89-F03EE6BC50BA}"/>
                </a:ext>
              </a:extLst>
            </p:cNvPr>
            <p:cNvSpPr txBox="1"/>
            <p:nvPr/>
          </p:nvSpPr>
          <p:spPr>
            <a:xfrm>
              <a:off x="6333063" y="1303632"/>
              <a:ext cx="3626314" cy="1169551"/>
            </a:xfrm>
            <a:prstGeom prst="rect">
              <a:avLst/>
            </a:prstGeom>
            <a:noFill/>
          </p:spPr>
          <p:txBody>
            <a:bodyPr wrap="none" rtlCol="0">
              <a:spAutoFit/>
            </a:bodyPr>
            <a:lstStyle/>
            <a:p>
              <a:pPr marL="285750" indent="-285750">
                <a:buFont typeface="Arial" panose="020B0604020202020204" pitchFamily="34" charset="0"/>
                <a:buChar char="•"/>
              </a:pPr>
              <a:r>
                <a:rPr lang="en-GB" sz="1400" dirty="0">
                  <a:solidFill>
                    <a:schemeClr val="bg1"/>
                  </a:solidFill>
                  <a:latin typeface="Mark Pro" panose="020B0504020201010104" pitchFamily="34" charset="0"/>
                </a:rPr>
                <a:t>219 members contacted</a:t>
              </a:r>
            </a:p>
            <a:p>
              <a:pPr marL="285750" indent="-285750">
                <a:buFont typeface="Arial" panose="020B0604020202020204" pitchFamily="34" charset="0"/>
                <a:buChar char="•"/>
              </a:pPr>
              <a:r>
                <a:rPr lang="en-GB" sz="1400" dirty="0">
                  <a:solidFill>
                    <a:schemeClr val="bg1"/>
                  </a:solidFill>
                  <a:latin typeface="Mark Pro" panose="020B0504020201010104" pitchFamily="34" charset="0"/>
                </a:rPr>
                <a:t>Two focus groups staged</a:t>
              </a:r>
            </a:p>
            <a:p>
              <a:pPr marL="285750" indent="-285750">
                <a:buFont typeface="Arial" panose="020B0604020202020204" pitchFamily="34" charset="0"/>
                <a:buChar char="•"/>
              </a:pPr>
              <a:r>
                <a:rPr lang="en-GB" sz="1400" dirty="0">
                  <a:solidFill>
                    <a:schemeClr val="bg1"/>
                  </a:solidFill>
                  <a:latin typeface="Mark Pro" panose="020B0504020201010104" pitchFamily="34" charset="0"/>
                </a:rPr>
                <a:t>Eight in-depth interviews conducted</a:t>
              </a:r>
            </a:p>
            <a:p>
              <a:pPr marL="285750" indent="-285750">
                <a:buFont typeface="Arial" panose="020B0604020202020204" pitchFamily="34" charset="0"/>
                <a:buChar char="•"/>
              </a:pPr>
              <a:endParaRPr lang="en-GB" sz="1400" dirty="0">
                <a:solidFill>
                  <a:schemeClr val="bg1"/>
                </a:solidFill>
                <a:latin typeface="Mark Pro" panose="020B0504020201010104" pitchFamily="34" charset="0"/>
              </a:endParaRPr>
            </a:p>
            <a:p>
              <a:r>
                <a:rPr lang="en-US" sz="1400" dirty="0">
                  <a:solidFill>
                    <a:schemeClr val="bg1"/>
                  </a:solidFill>
                  <a:latin typeface="Mark Pro" panose="020B0504020201010104" pitchFamily="34" charset="0"/>
                </a:rPr>
                <a:t>Subjective, descriptive, emotive </a:t>
              </a:r>
              <a:endParaRPr lang="en-GB" sz="1400" dirty="0">
                <a:solidFill>
                  <a:schemeClr val="bg1"/>
                </a:solidFill>
                <a:latin typeface="Mark Pro" panose="020B0504020201010104" pitchFamily="34" charset="0"/>
              </a:endParaRPr>
            </a:p>
          </p:txBody>
        </p:sp>
      </p:grpSp>
      <p:grpSp>
        <p:nvGrpSpPr>
          <p:cNvPr id="100" name="Group 99">
            <a:extLst>
              <a:ext uri="{FF2B5EF4-FFF2-40B4-BE49-F238E27FC236}">
                <a16:creationId xmlns:a16="http://schemas.microsoft.com/office/drawing/2014/main" id="{8F46234F-F76E-8C2D-F88E-28B36166E17C}"/>
              </a:ext>
            </a:extLst>
          </p:cNvPr>
          <p:cNvGrpSpPr/>
          <p:nvPr/>
        </p:nvGrpSpPr>
        <p:grpSpPr>
          <a:xfrm>
            <a:off x="1195755" y="3133288"/>
            <a:ext cx="5754125" cy="2751586"/>
            <a:chOff x="929055" y="3133288"/>
            <a:chExt cx="5754125" cy="2751586"/>
          </a:xfrm>
          <a:effectLst/>
        </p:grpSpPr>
        <p:sp>
          <p:nvSpPr>
            <p:cNvPr id="34" name="Freeform: Shape 33">
              <a:extLst>
                <a:ext uri="{FF2B5EF4-FFF2-40B4-BE49-F238E27FC236}">
                  <a16:creationId xmlns:a16="http://schemas.microsoft.com/office/drawing/2014/main" id="{4484BE18-4298-896D-98D7-AC5C12AB685F}"/>
                </a:ext>
              </a:extLst>
            </p:cNvPr>
            <p:cNvSpPr/>
            <p:nvPr/>
          </p:nvSpPr>
          <p:spPr>
            <a:xfrm rot="16200000">
              <a:off x="3272277" y="1756924"/>
              <a:ext cx="2034540" cy="4787267"/>
            </a:xfrm>
            <a:custGeom>
              <a:avLst/>
              <a:gdLst>
                <a:gd name="connsiteX0" fmla="*/ 2034540 w 2034540"/>
                <a:gd name="connsiteY0" fmla="*/ 0 h 4787267"/>
                <a:gd name="connsiteX1" fmla="*/ 2034540 w 2034540"/>
                <a:gd name="connsiteY1" fmla="*/ 1657351 h 4787267"/>
                <a:gd name="connsiteX2" fmla="*/ 1721169 w 2034540"/>
                <a:gd name="connsiteY2" fmla="*/ 1657351 h 4787267"/>
                <a:gd name="connsiteX3" fmla="*/ 1387792 w 2034540"/>
                <a:gd name="connsiteY3" fmla="*/ 1990727 h 4787267"/>
                <a:gd name="connsiteX4" fmla="*/ 1387792 w 2034540"/>
                <a:gd name="connsiteY4" fmla="*/ 2066923 h 4787267"/>
                <a:gd name="connsiteX5" fmla="*/ 1721169 w 2034540"/>
                <a:gd name="connsiteY5" fmla="*/ 2400301 h 4787267"/>
                <a:gd name="connsiteX6" fmla="*/ 2034540 w 2034540"/>
                <a:gd name="connsiteY6" fmla="*/ 2400301 h 4787267"/>
                <a:gd name="connsiteX7" fmla="*/ 2034540 w 2034540"/>
                <a:gd name="connsiteY7" fmla="*/ 4149091 h 4787267"/>
                <a:gd name="connsiteX8" fmla="*/ 1247776 w 2034540"/>
                <a:gd name="connsiteY8" fmla="*/ 4149091 h 4787267"/>
                <a:gd name="connsiteX9" fmla="*/ 1247776 w 2034540"/>
                <a:gd name="connsiteY9" fmla="*/ 4453890 h 4787267"/>
                <a:gd name="connsiteX10" fmla="*/ 914399 w 2034540"/>
                <a:gd name="connsiteY10" fmla="*/ 4787267 h 4787267"/>
                <a:gd name="connsiteX11" fmla="*/ 838203 w 2034540"/>
                <a:gd name="connsiteY11" fmla="*/ 4787267 h 4787267"/>
                <a:gd name="connsiteX12" fmla="*/ 504826 w 2034540"/>
                <a:gd name="connsiteY12" fmla="*/ 4453890 h 4787267"/>
                <a:gd name="connsiteX13" fmla="*/ 504826 w 2034540"/>
                <a:gd name="connsiteY13" fmla="*/ 4149091 h 4787267"/>
                <a:gd name="connsiteX14" fmla="*/ 0 w 2034540"/>
                <a:gd name="connsiteY14" fmla="*/ 4149091 h 4787267"/>
                <a:gd name="connsiteX15" fmla="*/ 0 w 2034540"/>
                <a:gd name="connsiteY15" fmla="*/ 1009648 h 4787267"/>
                <a:gd name="connsiteX16" fmla="*/ 1009648 w 2034540"/>
                <a:gd name="connsiteY16" fmla="*/ 0 h 478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4540" h="4787267">
                  <a:moveTo>
                    <a:pt x="2034540" y="0"/>
                  </a:moveTo>
                  <a:lnTo>
                    <a:pt x="2034540" y="1657351"/>
                  </a:lnTo>
                  <a:lnTo>
                    <a:pt x="1721169" y="1657351"/>
                  </a:lnTo>
                  <a:cubicBezTo>
                    <a:pt x="1537050" y="1657350"/>
                    <a:pt x="1387792" y="1806608"/>
                    <a:pt x="1387792" y="1990727"/>
                  </a:cubicBezTo>
                  <a:lnTo>
                    <a:pt x="1387792" y="2066923"/>
                  </a:lnTo>
                  <a:cubicBezTo>
                    <a:pt x="1387792" y="2251043"/>
                    <a:pt x="1537050" y="2400301"/>
                    <a:pt x="1721169" y="2400301"/>
                  </a:cubicBezTo>
                  <a:lnTo>
                    <a:pt x="2034540" y="2400301"/>
                  </a:lnTo>
                  <a:lnTo>
                    <a:pt x="2034540" y="4149091"/>
                  </a:lnTo>
                  <a:lnTo>
                    <a:pt x="1247776" y="4149091"/>
                  </a:lnTo>
                  <a:lnTo>
                    <a:pt x="1247776" y="4453890"/>
                  </a:lnTo>
                  <a:cubicBezTo>
                    <a:pt x="1247776" y="4638009"/>
                    <a:pt x="1098518" y="4787267"/>
                    <a:pt x="914399" y="4787267"/>
                  </a:cubicBezTo>
                  <a:lnTo>
                    <a:pt x="838203" y="4787267"/>
                  </a:lnTo>
                  <a:cubicBezTo>
                    <a:pt x="654084" y="4787267"/>
                    <a:pt x="504826" y="4638009"/>
                    <a:pt x="504826" y="4453890"/>
                  </a:cubicBezTo>
                  <a:lnTo>
                    <a:pt x="504826" y="4149091"/>
                  </a:lnTo>
                  <a:lnTo>
                    <a:pt x="0" y="4149091"/>
                  </a:lnTo>
                  <a:lnTo>
                    <a:pt x="0" y="1009648"/>
                  </a:lnTo>
                  <a:cubicBezTo>
                    <a:pt x="0" y="452035"/>
                    <a:pt x="452035" y="0"/>
                    <a:pt x="1009648" y="0"/>
                  </a:cubicBezTo>
                  <a:close/>
                </a:path>
              </a:pathLst>
            </a:custGeom>
            <a:solidFill>
              <a:srgbClr val="C4004E"/>
            </a:solidFill>
            <a:ln>
              <a:noFill/>
            </a:ln>
            <a:effectLst/>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rgbClr val="C4004E"/>
                </a:solidFill>
              </a:endParaRPr>
            </a:p>
          </p:txBody>
        </p:sp>
        <p:grpSp>
          <p:nvGrpSpPr>
            <p:cNvPr id="83" name="Group 82">
              <a:extLst>
                <a:ext uri="{FF2B5EF4-FFF2-40B4-BE49-F238E27FC236}">
                  <a16:creationId xmlns:a16="http://schemas.microsoft.com/office/drawing/2014/main" id="{1983F380-3826-413A-7899-262DF717C501}"/>
                </a:ext>
              </a:extLst>
            </p:cNvPr>
            <p:cNvGrpSpPr/>
            <p:nvPr/>
          </p:nvGrpSpPr>
          <p:grpSpPr>
            <a:xfrm flipV="1">
              <a:off x="1021267" y="5167828"/>
              <a:ext cx="1861835" cy="402370"/>
              <a:chOff x="1079483" y="999234"/>
              <a:chExt cx="1861835" cy="402370"/>
            </a:xfrm>
          </p:grpSpPr>
          <p:cxnSp>
            <p:nvCxnSpPr>
              <p:cNvPr id="84" name="Straight Connector 83">
                <a:extLst>
                  <a:ext uri="{FF2B5EF4-FFF2-40B4-BE49-F238E27FC236}">
                    <a16:creationId xmlns:a16="http://schemas.microsoft.com/office/drawing/2014/main" id="{814A0BA1-500F-1387-0ECF-F2EDD9D9C949}"/>
                  </a:ext>
                </a:extLst>
              </p:cNvPr>
              <p:cNvCxnSpPr/>
              <p:nvPr/>
            </p:nvCxnSpPr>
            <p:spPr>
              <a:xfrm flipH="1" flipV="1">
                <a:off x="2400300" y="999234"/>
                <a:ext cx="541018" cy="402370"/>
              </a:xfrm>
              <a:prstGeom prst="line">
                <a:avLst/>
              </a:prstGeom>
              <a:ln w="22225">
                <a:solidFill>
                  <a:srgbClr val="C4004E"/>
                </a:solidFill>
                <a:beve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A60916E-E3A4-78B6-F713-CBD25EA1DED1}"/>
                  </a:ext>
                </a:extLst>
              </p:cNvPr>
              <p:cNvCxnSpPr/>
              <p:nvPr/>
            </p:nvCxnSpPr>
            <p:spPr>
              <a:xfrm flipH="1">
                <a:off x="1079483" y="999234"/>
                <a:ext cx="1328113" cy="0"/>
              </a:xfrm>
              <a:prstGeom prst="line">
                <a:avLst/>
              </a:prstGeom>
              <a:ln w="22225">
                <a:solidFill>
                  <a:srgbClr val="C4004E"/>
                </a:solidFill>
                <a:bevel/>
              </a:ln>
            </p:spPr>
            <p:style>
              <a:lnRef idx="1">
                <a:schemeClr val="accent1"/>
              </a:lnRef>
              <a:fillRef idx="0">
                <a:schemeClr val="accent1"/>
              </a:fillRef>
              <a:effectRef idx="0">
                <a:schemeClr val="accent1"/>
              </a:effectRef>
              <a:fontRef idx="minor">
                <a:schemeClr val="tx1"/>
              </a:fontRef>
            </p:style>
          </p:cxnSp>
        </p:grpSp>
        <p:sp>
          <p:nvSpPr>
            <p:cNvPr id="89" name="TextBox 88">
              <a:extLst>
                <a:ext uri="{FF2B5EF4-FFF2-40B4-BE49-F238E27FC236}">
                  <a16:creationId xmlns:a16="http://schemas.microsoft.com/office/drawing/2014/main" id="{2F58C1A7-EF59-6760-F9E3-FEBDF81561CA}"/>
                </a:ext>
              </a:extLst>
            </p:cNvPr>
            <p:cNvSpPr txBox="1"/>
            <p:nvPr/>
          </p:nvSpPr>
          <p:spPr>
            <a:xfrm>
              <a:off x="929055" y="5546320"/>
              <a:ext cx="1637205" cy="338554"/>
            </a:xfrm>
            <a:prstGeom prst="rect">
              <a:avLst/>
            </a:prstGeom>
            <a:noFill/>
          </p:spPr>
          <p:txBody>
            <a:bodyPr wrap="square" rtlCol="0">
              <a:spAutoFit/>
            </a:bodyPr>
            <a:lstStyle/>
            <a:p>
              <a:r>
                <a:rPr lang="en-GB" sz="1600" b="1" dirty="0">
                  <a:solidFill>
                    <a:srgbClr val="C4004E"/>
                  </a:solidFill>
                  <a:latin typeface="Mark Pro" panose="020B0504020201010104" pitchFamily="34" charset="0"/>
                </a:rPr>
                <a:t>Reporting</a:t>
              </a:r>
            </a:p>
          </p:txBody>
        </p:sp>
        <p:sp>
          <p:nvSpPr>
            <p:cNvPr id="92" name="TextBox 91">
              <a:extLst>
                <a:ext uri="{FF2B5EF4-FFF2-40B4-BE49-F238E27FC236}">
                  <a16:creationId xmlns:a16="http://schemas.microsoft.com/office/drawing/2014/main" id="{AD64B082-E380-405E-F1CA-300630F8DF5C}"/>
                </a:ext>
              </a:extLst>
            </p:cNvPr>
            <p:cNvSpPr txBox="1"/>
            <p:nvPr/>
          </p:nvSpPr>
          <p:spPr>
            <a:xfrm>
              <a:off x="942925" y="5210665"/>
              <a:ext cx="1326004" cy="338554"/>
            </a:xfrm>
            <a:prstGeom prst="rect">
              <a:avLst/>
            </a:prstGeom>
            <a:noFill/>
          </p:spPr>
          <p:txBody>
            <a:bodyPr wrap="none" rtlCol="0">
              <a:spAutoFit/>
            </a:bodyPr>
            <a:lstStyle/>
            <a:p>
              <a:r>
                <a:rPr lang="en-GB" sz="1600" b="1" dirty="0">
                  <a:solidFill>
                    <a:schemeClr val="bg1">
                      <a:lumMod val="65000"/>
                    </a:schemeClr>
                  </a:solidFill>
                  <a:latin typeface="Mark Pro" panose="020B0504020201010104" pitchFamily="34" charset="0"/>
                </a:rPr>
                <a:t>Project 1AB</a:t>
              </a:r>
            </a:p>
          </p:txBody>
        </p:sp>
        <p:sp>
          <p:nvSpPr>
            <p:cNvPr id="96" name="TextBox 95">
              <a:extLst>
                <a:ext uri="{FF2B5EF4-FFF2-40B4-BE49-F238E27FC236}">
                  <a16:creationId xmlns:a16="http://schemas.microsoft.com/office/drawing/2014/main" id="{898DEAAE-48F4-EF24-60EF-2E8A53647753}"/>
                </a:ext>
              </a:extLst>
            </p:cNvPr>
            <p:cNvSpPr txBox="1"/>
            <p:nvPr/>
          </p:nvSpPr>
          <p:spPr>
            <a:xfrm>
              <a:off x="2248522" y="3748186"/>
              <a:ext cx="4295670" cy="1600438"/>
            </a:xfrm>
            <a:prstGeom prst="rect">
              <a:avLst/>
            </a:prstGeom>
            <a:noFill/>
          </p:spPr>
          <p:txBody>
            <a:bodyPr wrap="square" rtlCol="0">
              <a:spAutoFit/>
            </a:bodyPr>
            <a:lstStyle/>
            <a:p>
              <a:pPr marL="285750" indent="-285750">
                <a:buFont typeface="Arial" panose="020B0604020202020204" pitchFamily="34" charset="0"/>
                <a:buChar char="•"/>
              </a:pPr>
              <a:r>
                <a:rPr lang="en-GB" sz="1400" dirty="0">
                  <a:solidFill>
                    <a:schemeClr val="bg1"/>
                  </a:solidFill>
                  <a:latin typeface="Mark Pro" panose="020B0504020201010104" pitchFamily="34" charset="0"/>
                </a:rPr>
                <a:t>Composition report: September</a:t>
              </a:r>
            </a:p>
            <a:p>
              <a:pPr marL="285750" indent="-285750">
                <a:buFont typeface="Arial" panose="020B0604020202020204" pitchFamily="34" charset="0"/>
                <a:buChar char="•"/>
              </a:pPr>
              <a:r>
                <a:rPr lang="en-GB" sz="1400" dirty="0">
                  <a:solidFill>
                    <a:schemeClr val="bg1"/>
                  </a:solidFill>
                  <a:latin typeface="Mark Pro" panose="020B0504020201010104" pitchFamily="34" charset="0"/>
                </a:rPr>
                <a:t>Progressive Partnership report: 5 October</a:t>
              </a:r>
            </a:p>
            <a:p>
              <a:pPr marL="285750" indent="-285750">
                <a:buFont typeface="Arial" panose="020B0604020202020204" pitchFamily="34" charset="0"/>
                <a:buChar char="•"/>
              </a:pPr>
              <a:r>
                <a:rPr lang="en-GB" sz="1400" dirty="0">
                  <a:solidFill>
                    <a:schemeClr val="bg1"/>
                  </a:solidFill>
                  <a:latin typeface="Mark Pro" panose="020B0504020201010104" pitchFamily="34" charset="0"/>
                </a:rPr>
                <a:t>Final merged report V1: 11-13 October</a:t>
              </a:r>
            </a:p>
            <a:p>
              <a:pPr marL="285750" indent="-285750">
                <a:buFont typeface="Arial" panose="020B0604020202020204" pitchFamily="34" charset="0"/>
                <a:buChar char="•"/>
              </a:pPr>
              <a:endParaRPr lang="en-GB" sz="1400" dirty="0">
                <a:solidFill>
                  <a:schemeClr val="bg1"/>
                </a:solidFill>
                <a:latin typeface="Mark Pro" panose="020B0504020201010104" pitchFamily="34" charset="0"/>
              </a:endParaRPr>
            </a:p>
            <a:p>
              <a:r>
                <a:rPr lang="en-GB" sz="1400" dirty="0">
                  <a:solidFill>
                    <a:schemeClr val="bg1"/>
                  </a:solidFill>
                  <a:latin typeface="Mark Pro" panose="020B0504020201010104" pitchFamily="34" charset="0"/>
                </a:rPr>
                <a:t>Margin of error: 95% +/-9.5% confidence</a:t>
              </a:r>
            </a:p>
            <a:p>
              <a:endParaRPr lang="en-GB" sz="1400" dirty="0">
                <a:solidFill>
                  <a:schemeClr val="bg1"/>
                </a:solidFill>
                <a:latin typeface="Mark Pro" panose="020B0504020201010104" pitchFamily="34" charset="0"/>
              </a:endParaRPr>
            </a:p>
            <a:p>
              <a:pPr marL="285750" indent="-285750">
                <a:buFont typeface="Arial" panose="020B0604020202020204" pitchFamily="34" charset="0"/>
                <a:buChar char="•"/>
              </a:pPr>
              <a:endParaRPr lang="en-GB" sz="1400" dirty="0">
                <a:solidFill>
                  <a:schemeClr val="bg1"/>
                </a:solidFill>
                <a:latin typeface="Mark Pro" panose="020B0504020201010104" pitchFamily="34" charset="0"/>
              </a:endParaRPr>
            </a:p>
          </p:txBody>
        </p:sp>
      </p:grpSp>
      <p:grpSp>
        <p:nvGrpSpPr>
          <p:cNvPr id="102" name="Group 101">
            <a:extLst>
              <a:ext uri="{FF2B5EF4-FFF2-40B4-BE49-F238E27FC236}">
                <a16:creationId xmlns:a16="http://schemas.microsoft.com/office/drawing/2014/main" id="{F5A1988B-B89B-AFFD-15AD-1FD9E734F246}"/>
              </a:ext>
            </a:extLst>
          </p:cNvPr>
          <p:cNvGrpSpPr/>
          <p:nvPr/>
        </p:nvGrpSpPr>
        <p:grpSpPr>
          <a:xfrm>
            <a:off x="6357425" y="2454631"/>
            <a:ext cx="5256956" cy="3574942"/>
            <a:chOff x="6090725" y="2454631"/>
            <a:chExt cx="5256956" cy="3574942"/>
          </a:xfrm>
        </p:grpSpPr>
        <p:grpSp>
          <p:nvGrpSpPr>
            <p:cNvPr id="80" name="Group 79">
              <a:extLst>
                <a:ext uri="{FF2B5EF4-FFF2-40B4-BE49-F238E27FC236}">
                  <a16:creationId xmlns:a16="http://schemas.microsoft.com/office/drawing/2014/main" id="{40B98898-8F57-A317-1622-28E18BB75C25}"/>
                </a:ext>
              </a:extLst>
            </p:cNvPr>
            <p:cNvGrpSpPr/>
            <p:nvPr/>
          </p:nvGrpSpPr>
          <p:grpSpPr>
            <a:xfrm flipH="1" flipV="1">
              <a:off x="9217781" y="5319227"/>
              <a:ext cx="1861835" cy="402370"/>
              <a:chOff x="1079483" y="999234"/>
              <a:chExt cx="1861835" cy="402370"/>
            </a:xfrm>
          </p:grpSpPr>
          <p:cxnSp>
            <p:nvCxnSpPr>
              <p:cNvPr id="81" name="Straight Connector 80">
                <a:extLst>
                  <a:ext uri="{FF2B5EF4-FFF2-40B4-BE49-F238E27FC236}">
                    <a16:creationId xmlns:a16="http://schemas.microsoft.com/office/drawing/2014/main" id="{952DBD51-4356-B1D5-3075-CC908188482E}"/>
                  </a:ext>
                </a:extLst>
              </p:cNvPr>
              <p:cNvCxnSpPr/>
              <p:nvPr/>
            </p:nvCxnSpPr>
            <p:spPr>
              <a:xfrm flipH="1" flipV="1">
                <a:off x="2400300" y="999234"/>
                <a:ext cx="541018" cy="402370"/>
              </a:xfrm>
              <a:prstGeom prst="line">
                <a:avLst/>
              </a:prstGeom>
              <a:ln w="22225">
                <a:solidFill>
                  <a:srgbClr val="644D7A"/>
                </a:solidFill>
                <a:beve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021DCF2-AEFA-89CF-9700-B6A72B12F5CD}"/>
                  </a:ext>
                </a:extLst>
              </p:cNvPr>
              <p:cNvCxnSpPr/>
              <p:nvPr/>
            </p:nvCxnSpPr>
            <p:spPr>
              <a:xfrm flipH="1">
                <a:off x="1079483" y="999234"/>
                <a:ext cx="1328113" cy="0"/>
              </a:xfrm>
              <a:prstGeom prst="line">
                <a:avLst/>
              </a:prstGeom>
              <a:ln w="22225">
                <a:solidFill>
                  <a:srgbClr val="644D7A"/>
                </a:solidFill>
                <a:bevel/>
              </a:ln>
            </p:spPr>
            <p:style>
              <a:lnRef idx="1">
                <a:schemeClr val="accent1"/>
              </a:lnRef>
              <a:fillRef idx="0">
                <a:schemeClr val="accent1"/>
              </a:fillRef>
              <a:effectRef idx="0">
                <a:schemeClr val="accent1"/>
              </a:effectRef>
              <a:fontRef idx="minor">
                <a:schemeClr val="tx1"/>
              </a:fontRef>
            </p:style>
          </p:cxnSp>
        </p:grpSp>
        <p:sp>
          <p:nvSpPr>
            <p:cNvPr id="88" name="TextBox 87">
              <a:extLst>
                <a:ext uri="{FF2B5EF4-FFF2-40B4-BE49-F238E27FC236}">
                  <a16:creationId xmlns:a16="http://schemas.microsoft.com/office/drawing/2014/main" id="{F3030116-64B1-3878-50AF-FEE9E754EDC9}"/>
                </a:ext>
              </a:extLst>
            </p:cNvPr>
            <p:cNvSpPr txBox="1"/>
            <p:nvPr/>
          </p:nvSpPr>
          <p:spPr>
            <a:xfrm>
              <a:off x="9770958" y="5691019"/>
              <a:ext cx="1576723" cy="338554"/>
            </a:xfrm>
            <a:prstGeom prst="rect">
              <a:avLst/>
            </a:prstGeom>
            <a:noFill/>
          </p:spPr>
          <p:txBody>
            <a:bodyPr wrap="square" rtlCol="0">
              <a:spAutoFit/>
            </a:bodyPr>
            <a:lstStyle/>
            <a:p>
              <a:r>
                <a:rPr lang="en-GB" sz="1600" b="1" dirty="0">
                  <a:solidFill>
                    <a:srgbClr val="644D7A"/>
                  </a:solidFill>
                  <a:latin typeface="Mark Pro" panose="020B0504020201010104" pitchFamily="34" charset="0"/>
                </a:rPr>
                <a:t>Quantitative</a:t>
              </a:r>
            </a:p>
          </p:txBody>
        </p:sp>
        <p:sp>
          <p:nvSpPr>
            <p:cNvPr id="93" name="TextBox 92">
              <a:extLst>
                <a:ext uri="{FF2B5EF4-FFF2-40B4-BE49-F238E27FC236}">
                  <a16:creationId xmlns:a16="http://schemas.microsoft.com/office/drawing/2014/main" id="{206A496F-67E3-A1F6-544A-81E4AC82FE38}"/>
                </a:ext>
              </a:extLst>
            </p:cNvPr>
            <p:cNvSpPr txBox="1"/>
            <p:nvPr/>
          </p:nvSpPr>
          <p:spPr>
            <a:xfrm>
              <a:off x="9970534" y="5352526"/>
              <a:ext cx="1181734" cy="338554"/>
            </a:xfrm>
            <a:prstGeom prst="rect">
              <a:avLst/>
            </a:prstGeom>
            <a:noFill/>
          </p:spPr>
          <p:txBody>
            <a:bodyPr wrap="none" rtlCol="0">
              <a:spAutoFit/>
            </a:bodyPr>
            <a:lstStyle/>
            <a:p>
              <a:r>
                <a:rPr lang="en-GB" sz="1600" b="1" dirty="0">
                  <a:solidFill>
                    <a:schemeClr val="bg1">
                      <a:lumMod val="65000"/>
                    </a:schemeClr>
                  </a:solidFill>
                  <a:latin typeface="Mark Pro" panose="020B0504020201010104" pitchFamily="34" charset="0"/>
                </a:rPr>
                <a:t>Project 1A</a:t>
              </a:r>
            </a:p>
          </p:txBody>
        </p:sp>
        <p:grpSp>
          <p:nvGrpSpPr>
            <p:cNvPr id="101" name="Group 100">
              <a:extLst>
                <a:ext uri="{FF2B5EF4-FFF2-40B4-BE49-F238E27FC236}">
                  <a16:creationId xmlns:a16="http://schemas.microsoft.com/office/drawing/2014/main" id="{8EEDC35B-2E0B-61F2-1DE5-D56240B952D6}"/>
                </a:ext>
              </a:extLst>
            </p:cNvPr>
            <p:cNvGrpSpPr/>
            <p:nvPr/>
          </p:nvGrpSpPr>
          <p:grpSpPr>
            <a:xfrm>
              <a:off x="6090725" y="2454631"/>
              <a:ext cx="4149090" cy="3260966"/>
              <a:chOff x="6090725" y="2454631"/>
              <a:chExt cx="4149090" cy="3260966"/>
            </a:xfrm>
          </p:grpSpPr>
          <p:sp>
            <p:nvSpPr>
              <p:cNvPr id="40" name="Freeform: Shape 39">
                <a:extLst>
                  <a:ext uri="{FF2B5EF4-FFF2-40B4-BE49-F238E27FC236}">
                    <a16:creationId xmlns:a16="http://schemas.microsoft.com/office/drawing/2014/main" id="{23530040-469E-33F4-AC3A-B549E836FBC6}"/>
                  </a:ext>
                </a:extLst>
              </p:cNvPr>
              <p:cNvSpPr/>
              <p:nvPr/>
            </p:nvSpPr>
            <p:spPr>
              <a:xfrm rot="16200000">
                <a:off x="6534787" y="2010569"/>
                <a:ext cx="3260966" cy="4149090"/>
              </a:xfrm>
              <a:custGeom>
                <a:avLst/>
                <a:gdLst>
                  <a:gd name="connsiteX0" fmla="*/ 3260966 w 3260966"/>
                  <a:gd name="connsiteY0" fmla="*/ 1945008 h 4149090"/>
                  <a:gd name="connsiteX1" fmla="*/ 3260966 w 3260966"/>
                  <a:gd name="connsiteY1" fmla="*/ 2021204 h 4149090"/>
                  <a:gd name="connsiteX2" fmla="*/ 2927589 w 3260966"/>
                  <a:gd name="connsiteY2" fmla="*/ 2354581 h 4149090"/>
                  <a:gd name="connsiteX3" fmla="*/ 2577072 w 3260966"/>
                  <a:gd name="connsiteY3" fmla="*/ 2354581 h 4149090"/>
                  <a:gd name="connsiteX4" fmla="*/ 2577072 w 3260966"/>
                  <a:gd name="connsiteY4" fmla="*/ 4149090 h 4149090"/>
                  <a:gd name="connsiteX5" fmla="*/ 1552180 w 3260966"/>
                  <a:gd name="connsiteY5" fmla="*/ 4149090 h 4149090"/>
                  <a:gd name="connsiteX6" fmla="*/ 714964 w 3260966"/>
                  <a:gd name="connsiteY6" fmla="*/ 3703946 h 4149090"/>
                  <a:gd name="connsiteX7" fmla="*/ 698344 w 3260966"/>
                  <a:gd name="connsiteY7" fmla="*/ 3676588 h 4149090"/>
                  <a:gd name="connsiteX8" fmla="*/ 695545 w 3260966"/>
                  <a:gd name="connsiteY8" fmla="*/ 3682648 h 4149090"/>
                  <a:gd name="connsiteX9" fmla="*/ 0 w 3260966"/>
                  <a:gd name="connsiteY9" fmla="*/ 2417162 h 4149090"/>
                  <a:gd name="connsiteX10" fmla="*/ 542532 w 3260966"/>
                  <a:gd name="connsiteY10" fmla="*/ 2667723 h 4149090"/>
                  <a:gd name="connsiteX11" fmla="*/ 542532 w 3260966"/>
                  <a:gd name="connsiteY11" fmla="*/ 0 h 4149090"/>
                  <a:gd name="connsiteX12" fmla="*/ 1047358 w 3260966"/>
                  <a:gd name="connsiteY12" fmla="*/ 0 h 4149090"/>
                  <a:gd name="connsiteX13" fmla="*/ 1047358 w 3260966"/>
                  <a:gd name="connsiteY13" fmla="*/ 259079 h 4149090"/>
                  <a:gd name="connsiteX14" fmla="*/ 1380735 w 3260966"/>
                  <a:gd name="connsiteY14" fmla="*/ 592456 h 4149090"/>
                  <a:gd name="connsiteX15" fmla="*/ 1456931 w 3260966"/>
                  <a:gd name="connsiteY15" fmla="*/ 592456 h 4149090"/>
                  <a:gd name="connsiteX16" fmla="*/ 1790308 w 3260966"/>
                  <a:gd name="connsiteY16" fmla="*/ 259079 h 4149090"/>
                  <a:gd name="connsiteX17" fmla="*/ 1790308 w 3260966"/>
                  <a:gd name="connsiteY17" fmla="*/ 0 h 4149090"/>
                  <a:gd name="connsiteX18" fmla="*/ 2577072 w 3260966"/>
                  <a:gd name="connsiteY18" fmla="*/ 0 h 4149090"/>
                  <a:gd name="connsiteX19" fmla="*/ 2577072 w 3260966"/>
                  <a:gd name="connsiteY19" fmla="*/ 1611631 h 4149090"/>
                  <a:gd name="connsiteX20" fmla="*/ 2927589 w 3260966"/>
                  <a:gd name="connsiteY20" fmla="*/ 1611631 h 4149090"/>
                  <a:gd name="connsiteX21" fmla="*/ 3260966 w 3260966"/>
                  <a:gd name="connsiteY21" fmla="*/ 1945008 h 414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60966" h="4149090">
                    <a:moveTo>
                      <a:pt x="3260966" y="1945008"/>
                    </a:moveTo>
                    <a:lnTo>
                      <a:pt x="3260966" y="2021204"/>
                    </a:lnTo>
                    <a:cubicBezTo>
                      <a:pt x="3260966" y="2205323"/>
                      <a:pt x="3111708" y="2354581"/>
                      <a:pt x="2927589" y="2354581"/>
                    </a:cubicBezTo>
                    <a:lnTo>
                      <a:pt x="2577072" y="2354581"/>
                    </a:lnTo>
                    <a:lnTo>
                      <a:pt x="2577072" y="4149090"/>
                    </a:lnTo>
                    <a:lnTo>
                      <a:pt x="1552180" y="4149090"/>
                    </a:lnTo>
                    <a:cubicBezTo>
                      <a:pt x="1203672" y="4149090"/>
                      <a:pt x="896405" y="3972514"/>
                      <a:pt x="714964" y="3703946"/>
                    </a:cubicBezTo>
                    <a:lnTo>
                      <a:pt x="698344" y="3676588"/>
                    </a:lnTo>
                    <a:lnTo>
                      <a:pt x="695545" y="3682648"/>
                    </a:lnTo>
                    <a:lnTo>
                      <a:pt x="0" y="2417162"/>
                    </a:lnTo>
                    <a:lnTo>
                      <a:pt x="542532" y="2667723"/>
                    </a:lnTo>
                    <a:lnTo>
                      <a:pt x="542532" y="0"/>
                    </a:lnTo>
                    <a:lnTo>
                      <a:pt x="1047358" y="0"/>
                    </a:lnTo>
                    <a:lnTo>
                      <a:pt x="1047358" y="259079"/>
                    </a:lnTo>
                    <a:cubicBezTo>
                      <a:pt x="1047358" y="443198"/>
                      <a:pt x="1196616" y="592456"/>
                      <a:pt x="1380735" y="592456"/>
                    </a:cubicBezTo>
                    <a:lnTo>
                      <a:pt x="1456931" y="592456"/>
                    </a:lnTo>
                    <a:cubicBezTo>
                      <a:pt x="1641050" y="592456"/>
                      <a:pt x="1790308" y="443198"/>
                      <a:pt x="1790308" y="259079"/>
                    </a:cubicBezTo>
                    <a:lnTo>
                      <a:pt x="1790308" y="0"/>
                    </a:lnTo>
                    <a:lnTo>
                      <a:pt x="2577072" y="0"/>
                    </a:lnTo>
                    <a:lnTo>
                      <a:pt x="2577072" y="1611631"/>
                    </a:lnTo>
                    <a:lnTo>
                      <a:pt x="2927589" y="1611631"/>
                    </a:lnTo>
                    <a:cubicBezTo>
                      <a:pt x="3111708" y="1611631"/>
                      <a:pt x="3260966" y="1760889"/>
                      <a:pt x="3260966" y="1945008"/>
                    </a:cubicBezTo>
                    <a:close/>
                  </a:path>
                </a:pathLst>
              </a:custGeom>
              <a:solidFill>
                <a:srgbClr val="644D7A"/>
              </a:solidFill>
              <a:ln>
                <a:noFill/>
              </a:ln>
              <a:effectLst/>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rgbClr val="644D7A"/>
                  </a:solidFill>
                </a:endParaRPr>
              </a:p>
            </p:txBody>
          </p:sp>
          <p:sp>
            <p:nvSpPr>
              <p:cNvPr id="97" name="TextBox 96">
                <a:extLst>
                  <a:ext uri="{FF2B5EF4-FFF2-40B4-BE49-F238E27FC236}">
                    <a16:creationId xmlns:a16="http://schemas.microsoft.com/office/drawing/2014/main" id="{83CDF1B4-CAFE-2712-E87C-17A7900F1895}"/>
                  </a:ext>
                </a:extLst>
              </p:cNvPr>
              <p:cNvSpPr txBox="1"/>
              <p:nvPr/>
            </p:nvSpPr>
            <p:spPr>
              <a:xfrm>
                <a:off x="6783042" y="3744206"/>
                <a:ext cx="3177775" cy="1169551"/>
              </a:xfrm>
              <a:prstGeom prst="rect">
                <a:avLst/>
              </a:prstGeom>
              <a:noFill/>
            </p:spPr>
            <p:txBody>
              <a:bodyPr wrap="square" rtlCol="0">
                <a:spAutoFit/>
              </a:bodyPr>
              <a:lstStyle/>
              <a:p>
                <a:pPr marL="285750" indent="-285750">
                  <a:buFont typeface="Arial" panose="020B0604020202020204" pitchFamily="34" charset="0"/>
                  <a:buChar char="•"/>
                </a:pPr>
                <a:r>
                  <a:rPr lang="en-GB" sz="1400" dirty="0">
                    <a:solidFill>
                      <a:schemeClr val="bg1"/>
                    </a:solidFill>
                    <a:latin typeface="Mark Pro" panose="020B0504020201010104" pitchFamily="34" charset="0"/>
                  </a:rPr>
                  <a:t>497 members contacted</a:t>
                </a:r>
              </a:p>
              <a:p>
                <a:pPr marL="285750" indent="-285750">
                  <a:buFont typeface="Arial" panose="020B0604020202020204" pitchFamily="34" charset="0"/>
                  <a:buChar char="•"/>
                </a:pPr>
                <a:r>
                  <a:rPr lang="en-GB" sz="1400" dirty="0">
                    <a:solidFill>
                      <a:schemeClr val="bg1"/>
                    </a:solidFill>
                    <a:latin typeface="Mark Pro" panose="020B0504020201010104" pitchFamily="34" charset="0"/>
                  </a:rPr>
                  <a:t>102 CATIs conducted</a:t>
                </a:r>
              </a:p>
              <a:p>
                <a:pPr marL="285750" indent="-285750">
                  <a:buFont typeface="Arial" panose="020B0604020202020204" pitchFamily="34" charset="0"/>
                  <a:buChar char="•"/>
                </a:pPr>
                <a:r>
                  <a:rPr lang="en-GB" sz="1400" dirty="0">
                    <a:solidFill>
                      <a:schemeClr val="bg1"/>
                    </a:solidFill>
                    <a:latin typeface="Mark Pro" panose="020B0504020201010104" pitchFamily="34" charset="0"/>
                  </a:rPr>
                  <a:t>17 August-6 September</a:t>
                </a:r>
              </a:p>
              <a:p>
                <a:pPr marL="285750" indent="-285750">
                  <a:buFont typeface="Arial" panose="020B0604020202020204" pitchFamily="34" charset="0"/>
                  <a:buChar char="•"/>
                </a:pPr>
                <a:endParaRPr lang="en-GB" sz="1400" dirty="0">
                  <a:solidFill>
                    <a:schemeClr val="bg1"/>
                  </a:solidFill>
                  <a:latin typeface="Mark Pro" panose="020B0504020201010104" pitchFamily="34" charset="0"/>
                </a:endParaRPr>
              </a:p>
              <a:p>
                <a:r>
                  <a:rPr lang="en-GB" sz="1400" dirty="0">
                    <a:solidFill>
                      <a:schemeClr val="bg1"/>
                    </a:solidFill>
                    <a:latin typeface="Mark Pro" panose="020B0504020201010104" pitchFamily="34" charset="0"/>
                  </a:rPr>
                  <a:t>Objective, statistical, structured</a:t>
                </a:r>
              </a:p>
            </p:txBody>
          </p:sp>
        </p:grpSp>
      </p:grpSp>
      <p:sp>
        <p:nvSpPr>
          <p:cNvPr id="2" name="Rectangle 1">
            <a:extLst>
              <a:ext uri="{FF2B5EF4-FFF2-40B4-BE49-F238E27FC236}">
                <a16:creationId xmlns:a16="http://schemas.microsoft.com/office/drawing/2014/main" id="{D1632E42-5469-0F75-BB83-EF7CDF9028F4}"/>
              </a:ext>
            </a:extLst>
          </p:cNvPr>
          <p:cNvSpPr/>
          <p:nvPr/>
        </p:nvSpPr>
        <p:spPr>
          <a:xfrm>
            <a:off x="15592" y="-10698"/>
            <a:ext cx="648000" cy="6858000"/>
          </a:xfrm>
          <a:prstGeom prst="rect">
            <a:avLst/>
          </a:prstGeom>
          <a:solidFill>
            <a:srgbClr val="8EB73C"/>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2800" b="1" dirty="0">
                <a:latin typeface="Mark Pro" panose="020B0504020201010104" pitchFamily="34" charset="0"/>
              </a:rPr>
              <a:t>Methodology</a:t>
            </a:r>
          </a:p>
        </p:txBody>
      </p:sp>
    </p:spTree>
    <p:extLst>
      <p:ext uri="{BB962C8B-B14F-4D97-AF65-F5344CB8AC3E}">
        <p14:creationId xmlns:p14="http://schemas.microsoft.com/office/powerpoint/2010/main" val="305331327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anim calcmode="lin" valueType="num">
                                      <p:cBhvr additive="base">
                                        <p:cTn id="7" dur="500" fill="hold"/>
                                        <p:tgtEl>
                                          <p:spTgt spid="98"/>
                                        </p:tgtEl>
                                        <p:attrNameLst>
                                          <p:attrName>ppt_x</p:attrName>
                                        </p:attrNameLst>
                                      </p:cBhvr>
                                      <p:tavLst>
                                        <p:tav tm="0">
                                          <p:val>
                                            <p:strVal val="0-#ppt_w/2"/>
                                          </p:val>
                                        </p:tav>
                                        <p:tav tm="100000">
                                          <p:val>
                                            <p:strVal val="#ppt_x"/>
                                          </p:val>
                                        </p:tav>
                                      </p:tavLst>
                                    </p:anim>
                                    <p:anim calcmode="lin" valueType="num">
                                      <p:cBhvr additive="base">
                                        <p:cTn id="8" dur="500" fill="hold"/>
                                        <p:tgtEl>
                                          <p:spTgt spid="9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99"/>
                                        </p:tgtEl>
                                        <p:attrNameLst>
                                          <p:attrName>style.visibility</p:attrName>
                                        </p:attrNameLst>
                                      </p:cBhvr>
                                      <p:to>
                                        <p:strVal val="visible"/>
                                      </p:to>
                                    </p:set>
                                    <p:anim calcmode="lin" valueType="num">
                                      <p:cBhvr additive="base">
                                        <p:cTn id="13" dur="500" fill="hold"/>
                                        <p:tgtEl>
                                          <p:spTgt spid="99"/>
                                        </p:tgtEl>
                                        <p:attrNameLst>
                                          <p:attrName>ppt_x</p:attrName>
                                        </p:attrNameLst>
                                      </p:cBhvr>
                                      <p:tavLst>
                                        <p:tav tm="0">
                                          <p:val>
                                            <p:strVal val="1+#ppt_w/2"/>
                                          </p:val>
                                        </p:tav>
                                        <p:tav tm="100000">
                                          <p:val>
                                            <p:strVal val="#ppt_x"/>
                                          </p:val>
                                        </p:tav>
                                      </p:tavLst>
                                    </p:anim>
                                    <p:anim calcmode="lin" valueType="num">
                                      <p:cBhvr additive="base">
                                        <p:cTn id="14" dur="500" fill="hold"/>
                                        <p:tgtEl>
                                          <p:spTgt spid="9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102"/>
                                        </p:tgtEl>
                                        <p:attrNameLst>
                                          <p:attrName>style.visibility</p:attrName>
                                        </p:attrNameLst>
                                      </p:cBhvr>
                                      <p:to>
                                        <p:strVal val="visible"/>
                                      </p:to>
                                    </p:set>
                                    <p:anim calcmode="lin" valueType="num">
                                      <p:cBhvr additive="base">
                                        <p:cTn id="19" dur="500" fill="hold"/>
                                        <p:tgtEl>
                                          <p:spTgt spid="102"/>
                                        </p:tgtEl>
                                        <p:attrNameLst>
                                          <p:attrName>ppt_x</p:attrName>
                                        </p:attrNameLst>
                                      </p:cBhvr>
                                      <p:tavLst>
                                        <p:tav tm="0">
                                          <p:val>
                                            <p:strVal val="1+#ppt_w/2"/>
                                          </p:val>
                                        </p:tav>
                                        <p:tav tm="100000">
                                          <p:val>
                                            <p:strVal val="#ppt_x"/>
                                          </p:val>
                                        </p:tav>
                                      </p:tavLst>
                                    </p:anim>
                                    <p:anim calcmode="lin" valueType="num">
                                      <p:cBhvr additive="base">
                                        <p:cTn id="20"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100"/>
                                        </p:tgtEl>
                                        <p:attrNameLst>
                                          <p:attrName>style.visibility</p:attrName>
                                        </p:attrNameLst>
                                      </p:cBhvr>
                                      <p:to>
                                        <p:strVal val="visible"/>
                                      </p:to>
                                    </p:set>
                                    <p:anim calcmode="lin" valueType="num">
                                      <p:cBhvr additive="base">
                                        <p:cTn id="25" dur="500" fill="hold"/>
                                        <p:tgtEl>
                                          <p:spTgt spid="100"/>
                                        </p:tgtEl>
                                        <p:attrNameLst>
                                          <p:attrName>ppt_x</p:attrName>
                                        </p:attrNameLst>
                                      </p:cBhvr>
                                      <p:tavLst>
                                        <p:tav tm="0">
                                          <p:val>
                                            <p:strVal val="0-#ppt_w/2"/>
                                          </p:val>
                                        </p:tav>
                                        <p:tav tm="100000">
                                          <p:val>
                                            <p:strVal val="#ppt_x"/>
                                          </p:val>
                                        </p:tav>
                                      </p:tavLst>
                                    </p:anim>
                                    <p:anim calcmode="lin" valueType="num">
                                      <p:cBhvr additive="base">
                                        <p:cTn id="26"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Video 35" title="Simple head and plants animation">
            <a:hlinkClick r:id="" action="ppaction://media"/>
            <a:extLst>
              <a:ext uri="{FF2B5EF4-FFF2-40B4-BE49-F238E27FC236}">
                <a16:creationId xmlns:a16="http://schemas.microsoft.com/office/drawing/2014/main" id="{A3546D52-0BFA-B4D1-B045-661161D274F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29" name="Rectangle 28">
            <a:extLst>
              <a:ext uri="{FF2B5EF4-FFF2-40B4-BE49-F238E27FC236}">
                <a16:creationId xmlns:a16="http://schemas.microsoft.com/office/drawing/2014/main" id="{5505FD44-6398-1AD3-7513-183021A46786}"/>
              </a:ext>
            </a:extLst>
          </p:cNvPr>
          <p:cNvSpPr/>
          <p:nvPr/>
        </p:nvSpPr>
        <p:spPr>
          <a:xfrm>
            <a:off x="0" y="-15454"/>
            <a:ext cx="648000" cy="6888908"/>
          </a:xfrm>
          <a:prstGeom prst="rect">
            <a:avLst/>
          </a:prstGeom>
          <a:solidFill>
            <a:srgbClr val="009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TextBox 29">
            <a:extLst>
              <a:ext uri="{FF2B5EF4-FFF2-40B4-BE49-F238E27FC236}">
                <a16:creationId xmlns:a16="http://schemas.microsoft.com/office/drawing/2014/main" id="{04D09656-8B04-BBD3-77EB-9E51859FA655}"/>
              </a:ext>
            </a:extLst>
          </p:cNvPr>
          <p:cNvSpPr txBox="1"/>
          <p:nvPr/>
        </p:nvSpPr>
        <p:spPr>
          <a:xfrm rot="16200000">
            <a:off x="-2674445" y="3167390"/>
            <a:ext cx="5872120" cy="523220"/>
          </a:xfrm>
          <a:prstGeom prst="rect">
            <a:avLst/>
          </a:prstGeom>
          <a:noFill/>
        </p:spPr>
        <p:txBody>
          <a:bodyPr wrap="none" rtlCol="0">
            <a:spAutoFit/>
          </a:bodyPr>
          <a:lstStyle/>
          <a:p>
            <a:r>
              <a:rPr lang="en-GB" sz="2800" b="1" dirty="0">
                <a:solidFill>
                  <a:schemeClr val="bg1"/>
                </a:solidFill>
                <a:latin typeface="Mark Pro" panose="020B0504020201010104" pitchFamily="34" charset="0"/>
              </a:rPr>
              <a:t>Summary Findings: Composition</a:t>
            </a:r>
          </a:p>
        </p:txBody>
      </p:sp>
      <p:pic>
        <p:nvPicPr>
          <p:cNvPr id="41" name="Picture 40" descr="A white text on a black background&#10;&#10;Description automatically generated">
            <a:extLst>
              <a:ext uri="{FF2B5EF4-FFF2-40B4-BE49-F238E27FC236}">
                <a16:creationId xmlns:a16="http://schemas.microsoft.com/office/drawing/2014/main" id="{34FE5FB5-0CBB-58F1-8DB9-99C9E0111E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47423" y="5826642"/>
            <a:ext cx="2230277" cy="604800"/>
          </a:xfrm>
          <a:prstGeom prst="rect">
            <a:avLst/>
          </a:prstGeom>
        </p:spPr>
      </p:pic>
    </p:spTree>
    <p:extLst>
      <p:ext uri="{BB962C8B-B14F-4D97-AF65-F5344CB8AC3E}">
        <p14:creationId xmlns:p14="http://schemas.microsoft.com/office/powerpoint/2010/main" val="9654521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00"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7"/>
                </p:tgtEl>
              </p:cMediaNode>
            </p:video>
            <p:seq concurrent="1" nextAc="seek">
              <p:cTn id="8" restart="whenNotActive" fill="hold" evtFilter="cancelBubble" nodeType="interactiveSeq">
                <p:stCondLst>
                  <p:cond evt="onClick" delay="0">
                    <p:tgtEl>
                      <p:spTgt spid="3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7"/>
                                        </p:tgtEl>
                                      </p:cBhvr>
                                    </p:cmd>
                                  </p:childTnLst>
                                </p:cTn>
                              </p:par>
                            </p:childTnLst>
                          </p:cTn>
                        </p:par>
                      </p:childTnLst>
                    </p:cTn>
                  </p:par>
                </p:childTnLst>
              </p:cTn>
              <p:nextCondLst>
                <p:cond evt="onClick" delay="0">
                  <p:tgtEl>
                    <p:spTgt spid="3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5505FD44-6398-1AD3-7513-183021A46786}"/>
              </a:ext>
            </a:extLst>
          </p:cNvPr>
          <p:cNvSpPr/>
          <p:nvPr/>
        </p:nvSpPr>
        <p:spPr>
          <a:xfrm>
            <a:off x="-17307" y="-30908"/>
            <a:ext cx="648000" cy="6888908"/>
          </a:xfrm>
          <a:prstGeom prst="rect">
            <a:avLst/>
          </a:prstGeom>
          <a:solidFill>
            <a:srgbClr val="009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TextBox 29">
            <a:extLst>
              <a:ext uri="{FF2B5EF4-FFF2-40B4-BE49-F238E27FC236}">
                <a16:creationId xmlns:a16="http://schemas.microsoft.com/office/drawing/2014/main" id="{04D09656-8B04-BBD3-77EB-9E51859FA655}"/>
              </a:ext>
            </a:extLst>
          </p:cNvPr>
          <p:cNvSpPr txBox="1"/>
          <p:nvPr/>
        </p:nvSpPr>
        <p:spPr>
          <a:xfrm rot="16200000">
            <a:off x="-1464984" y="3167390"/>
            <a:ext cx="3453189" cy="523220"/>
          </a:xfrm>
          <a:prstGeom prst="rect">
            <a:avLst/>
          </a:prstGeom>
          <a:noFill/>
        </p:spPr>
        <p:txBody>
          <a:bodyPr wrap="none" rtlCol="0">
            <a:spAutoFit/>
          </a:bodyPr>
          <a:lstStyle/>
          <a:p>
            <a:r>
              <a:rPr lang="en-GB" sz="2800" b="1" dirty="0">
                <a:solidFill>
                  <a:schemeClr val="bg1"/>
                </a:solidFill>
                <a:latin typeface="Mark Pro" panose="020B0504020201010104" pitchFamily="34" charset="0"/>
              </a:rPr>
              <a:t>Summary Findings</a:t>
            </a:r>
          </a:p>
        </p:txBody>
      </p:sp>
      <p:pic>
        <p:nvPicPr>
          <p:cNvPr id="38" name="Picture 37" descr="A white text on a black background&#10;&#10;Description automatically generated">
            <a:extLst>
              <a:ext uri="{FF2B5EF4-FFF2-40B4-BE49-F238E27FC236}">
                <a16:creationId xmlns:a16="http://schemas.microsoft.com/office/drawing/2014/main" id="{7819E78E-6944-432D-3E51-FC04084C1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978" y="6107250"/>
            <a:ext cx="2230277" cy="604800"/>
          </a:xfrm>
          <a:prstGeom prst="rect">
            <a:avLst/>
          </a:prstGeom>
        </p:spPr>
      </p:pic>
      <p:pic>
        <p:nvPicPr>
          <p:cNvPr id="3" name="Picture 2">
            <a:extLst>
              <a:ext uri="{FF2B5EF4-FFF2-40B4-BE49-F238E27FC236}">
                <a16:creationId xmlns:a16="http://schemas.microsoft.com/office/drawing/2014/main" id="{11B243F1-AEB5-9C67-C363-88A676BC8BF3}"/>
              </a:ext>
            </a:extLst>
          </p:cNvPr>
          <p:cNvPicPr>
            <a:picLocks noChangeAspect="1"/>
          </p:cNvPicPr>
          <p:nvPr/>
        </p:nvPicPr>
        <p:blipFill>
          <a:blip r:embed="rId4"/>
          <a:stretch>
            <a:fillRect/>
          </a:stretch>
        </p:blipFill>
        <p:spPr>
          <a:xfrm>
            <a:off x="1527669" y="1300264"/>
            <a:ext cx="4578493" cy="2036240"/>
          </a:xfrm>
          <a:prstGeom prst="rect">
            <a:avLst/>
          </a:prstGeom>
        </p:spPr>
      </p:pic>
      <p:sp>
        <p:nvSpPr>
          <p:cNvPr id="4" name="TextBox 3">
            <a:extLst>
              <a:ext uri="{FF2B5EF4-FFF2-40B4-BE49-F238E27FC236}">
                <a16:creationId xmlns:a16="http://schemas.microsoft.com/office/drawing/2014/main" id="{77CB8EE8-CA54-4E88-ED64-8A5632533380}"/>
              </a:ext>
            </a:extLst>
          </p:cNvPr>
          <p:cNvSpPr txBox="1"/>
          <p:nvPr/>
        </p:nvSpPr>
        <p:spPr>
          <a:xfrm>
            <a:off x="807147" y="125854"/>
            <a:ext cx="6204096" cy="523220"/>
          </a:xfrm>
          <a:prstGeom prst="rect">
            <a:avLst/>
          </a:prstGeom>
          <a:noFill/>
        </p:spPr>
        <p:txBody>
          <a:bodyPr wrap="square">
            <a:spAutoFit/>
          </a:bodyPr>
          <a:lstStyle/>
          <a:p>
            <a:r>
              <a:rPr lang="en-GB" sz="2800" b="1" dirty="0">
                <a:solidFill>
                  <a:srgbClr val="009DE0"/>
                </a:solidFill>
                <a:latin typeface="MarkPro-Black" panose="020B0A04020101010102" pitchFamily="34" charset="0"/>
              </a:rPr>
              <a:t>Membership</a:t>
            </a:r>
          </a:p>
        </p:txBody>
      </p:sp>
      <p:pic>
        <p:nvPicPr>
          <p:cNvPr id="8" name="Picture 7">
            <a:extLst>
              <a:ext uri="{FF2B5EF4-FFF2-40B4-BE49-F238E27FC236}">
                <a16:creationId xmlns:a16="http://schemas.microsoft.com/office/drawing/2014/main" id="{66F41BC4-3F49-83D3-4334-4FA440FED9C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4412" y="1077336"/>
            <a:ext cx="3668031" cy="2444408"/>
          </a:xfrm>
          <a:prstGeom prst="rect">
            <a:avLst/>
          </a:prstGeom>
          <a:noFill/>
        </p:spPr>
      </p:pic>
      <p:sp>
        <p:nvSpPr>
          <p:cNvPr id="10" name="TextBox 9">
            <a:extLst>
              <a:ext uri="{FF2B5EF4-FFF2-40B4-BE49-F238E27FC236}">
                <a16:creationId xmlns:a16="http://schemas.microsoft.com/office/drawing/2014/main" id="{5ABA8348-38F1-2546-50AA-79F7B39ACA7F}"/>
              </a:ext>
            </a:extLst>
          </p:cNvPr>
          <p:cNvSpPr txBox="1"/>
          <p:nvPr/>
        </p:nvSpPr>
        <p:spPr>
          <a:xfrm>
            <a:off x="5081954" y="3182779"/>
            <a:ext cx="474810" cy="246221"/>
          </a:xfrm>
          <a:prstGeom prst="rect">
            <a:avLst/>
          </a:prstGeom>
          <a:noFill/>
        </p:spPr>
        <p:txBody>
          <a:bodyPr wrap="none" rtlCol="0">
            <a:spAutoFit/>
          </a:bodyPr>
          <a:lstStyle/>
          <a:p>
            <a:r>
              <a:rPr lang="en-GB" sz="1000" b="1" dirty="0">
                <a:solidFill>
                  <a:srgbClr val="009DE0"/>
                </a:solidFill>
                <a:latin typeface="Mark Pro" panose="020B0504020201010104" pitchFamily="34" charset="0"/>
              </a:rPr>
              <a:t>40%</a:t>
            </a:r>
          </a:p>
        </p:txBody>
      </p:sp>
      <p:sp>
        <p:nvSpPr>
          <p:cNvPr id="11" name="TextBox 10">
            <a:extLst>
              <a:ext uri="{FF2B5EF4-FFF2-40B4-BE49-F238E27FC236}">
                <a16:creationId xmlns:a16="http://schemas.microsoft.com/office/drawing/2014/main" id="{3B1F9C5F-6B3A-F2EA-D935-0BC77370B3F5}"/>
              </a:ext>
            </a:extLst>
          </p:cNvPr>
          <p:cNvSpPr txBox="1"/>
          <p:nvPr/>
        </p:nvSpPr>
        <p:spPr>
          <a:xfrm>
            <a:off x="4433752" y="3182778"/>
            <a:ext cx="471604" cy="246221"/>
          </a:xfrm>
          <a:prstGeom prst="rect">
            <a:avLst/>
          </a:prstGeom>
          <a:noFill/>
        </p:spPr>
        <p:txBody>
          <a:bodyPr wrap="none" rtlCol="0">
            <a:spAutoFit/>
          </a:bodyPr>
          <a:lstStyle/>
          <a:p>
            <a:r>
              <a:rPr lang="en-GB" sz="1000" b="1" dirty="0">
                <a:solidFill>
                  <a:srgbClr val="009DE0"/>
                </a:solidFill>
                <a:latin typeface="Mark Pro" panose="020B0504020201010104" pitchFamily="34" charset="0"/>
              </a:rPr>
              <a:t> 15%</a:t>
            </a:r>
          </a:p>
        </p:txBody>
      </p:sp>
      <p:sp>
        <p:nvSpPr>
          <p:cNvPr id="12" name="TextBox 11">
            <a:extLst>
              <a:ext uri="{FF2B5EF4-FFF2-40B4-BE49-F238E27FC236}">
                <a16:creationId xmlns:a16="http://schemas.microsoft.com/office/drawing/2014/main" id="{ACFFFFF9-1CAD-8E1C-C431-D59B4A15FE0C}"/>
              </a:ext>
            </a:extLst>
          </p:cNvPr>
          <p:cNvSpPr txBox="1"/>
          <p:nvPr/>
        </p:nvSpPr>
        <p:spPr>
          <a:xfrm>
            <a:off x="3900378" y="3182779"/>
            <a:ext cx="418704" cy="246221"/>
          </a:xfrm>
          <a:prstGeom prst="rect">
            <a:avLst/>
          </a:prstGeom>
          <a:noFill/>
        </p:spPr>
        <p:txBody>
          <a:bodyPr wrap="none" rtlCol="0">
            <a:spAutoFit/>
          </a:bodyPr>
          <a:lstStyle/>
          <a:p>
            <a:r>
              <a:rPr lang="en-GB" sz="1000" b="1" dirty="0">
                <a:solidFill>
                  <a:srgbClr val="009DE0"/>
                </a:solidFill>
                <a:latin typeface="Mark Pro" panose="020B0504020201010104" pitchFamily="34" charset="0"/>
              </a:rPr>
              <a:t>11%</a:t>
            </a:r>
          </a:p>
        </p:txBody>
      </p:sp>
      <p:sp>
        <p:nvSpPr>
          <p:cNvPr id="13" name="TextBox 12">
            <a:extLst>
              <a:ext uri="{FF2B5EF4-FFF2-40B4-BE49-F238E27FC236}">
                <a16:creationId xmlns:a16="http://schemas.microsoft.com/office/drawing/2014/main" id="{25616B87-AD0A-EE5B-78D1-E4110D455E70}"/>
              </a:ext>
            </a:extLst>
          </p:cNvPr>
          <p:cNvSpPr txBox="1"/>
          <p:nvPr/>
        </p:nvSpPr>
        <p:spPr>
          <a:xfrm>
            <a:off x="3299175" y="3182779"/>
            <a:ext cx="434734" cy="246221"/>
          </a:xfrm>
          <a:prstGeom prst="rect">
            <a:avLst/>
          </a:prstGeom>
          <a:noFill/>
        </p:spPr>
        <p:txBody>
          <a:bodyPr wrap="none" rtlCol="0">
            <a:spAutoFit/>
          </a:bodyPr>
          <a:lstStyle/>
          <a:p>
            <a:r>
              <a:rPr lang="en-GB" sz="1000" b="1" dirty="0">
                <a:solidFill>
                  <a:srgbClr val="009DE0"/>
                </a:solidFill>
                <a:latin typeface="Mark Pro" panose="020B0504020201010104" pitchFamily="34" charset="0"/>
              </a:rPr>
              <a:t>17%</a:t>
            </a:r>
          </a:p>
        </p:txBody>
      </p:sp>
      <p:sp>
        <p:nvSpPr>
          <p:cNvPr id="14" name="TextBox 13">
            <a:extLst>
              <a:ext uri="{FF2B5EF4-FFF2-40B4-BE49-F238E27FC236}">
                <a16:creationId xmlns:a16="http://schemas.microsoft.com/office/drawing/2014/main" id="{BBCD0920-5C66-9F34-C0ED-FFEAAEBF8253}"/>
              </a:ext>
            </a:extLst>
          </p:cNvPr>
          <p:cNvSpPr txBox="1"/>
          <p:nvPr/>
        </p:nvSpPr>
        <p:spPr>
          <a:xfrm>
            <a:off x="2736903" y="3182777"/>
            <a:ext cx="434734" cy="246221"/>
          </a:xfrm>
          <a:prstGeom prst="rect">
            <a:avLst/>
          </a:prstGeom>
          <a:noFill/>
        </p:spPr>
        <p:txBody>
          <a:bodyPr wrap="none" rtlCol="0">
            <a:spAutoFit/>
          </a:bodyPr>
          <a:lstStyle/>
          <a:p>
            <a:r>
              <a:rPr lang="en-GB" sz="1000" b="1" dirty="0">
                <a:solidFill>
                  <a:srgbClr val="009DE0"/>
                </a:solidFill>
                <a:latin typeface="Mark Pro" panose="020B0504020201010104" pitchFamily="34" charset="0"/>
              </a:rPr>
              <a:t>17%</a:t>
            </a:r>
          </a:p>
        </p:txBody>
      </p:sp>
      <p:pic>
        <p:nvPicPr>
          <p:cNvPr id="16" name="Picture 15">
            <a:extLst>
              <a:ext uri="{FF2B5EF4-FFF2-40B4-BE49-F238E27FC236}">
                <a16:creationId xmlns:a16="http://schemas.microsoft.com/office/drawing/2014/main" id="{77D16CF2-D649-FA63-E471-B92DB77B9C4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66474" y="4040979"/>
            <a:ext cx="4260728" cy="2561442"/>
          </a:xfrm>
          <a:prstGeom prst="rect">
            <a:avLst/>
          </a:prstGeom>
          <a:noFill/>
        </p:spPr>
      </p:pic>
      <p:sp>
        <p:nvSpPr>
          <p:cNvPr id="17" name="TextBox 16">
            <a:extLst>
              <a:ext uri="{FF2B5EF4-FFF2-40B4-BE49-F238E27FC236}">
                <a16:creationId xmlns:a16="http://schemas.microsoft.com/office/drawing/2014/main" id="{B9C1C7B4-EC40-28C6-B4BC-428285A3C5F2}"/>
              </a:ext>
            </a:extLst>
          </p:cNvPr>
          <p:cNvSpPr txBox="1"/>
          <p:nvPr/>
        </p:nvSpPr>
        <p:spPr>
          <a:xfrm>
            <a:off x="3459672" y="731998"/>
            <a:ext cx="1074333" cy="338554"/>
          </a:xfrm>
          <a:prstGeom prst="rect">
            <a:avLst/>
          </a:prstGeom>
          <a:solidFill>
            <a:srgbClr val="1666AE"/>
          </a:solidFill>
          <a:effectLst>
            <a:outerShdw blurRad="50800" dist="38100" dir="10800000" algn="r" rotWithShape="0">
              <a:prstClr val="black">
                <a:alpha val="40000"/>
              </a:prstClr>
            </a:outerShdw>
          </a:effectLst>
          <a:scene3d>
            <a:camera prst="orthographicFront"/>
            <a:lightRig rig="threePt" dir="t"/>
          </a:scene3d>
          <a:sp3d>
            <a:bevelT/>
          </a:sp3d>
        </p:spPr>
        <p:txBody>
          <a:bodyPr wrap="none" rtlCol="0">
            <a:spAutoFit/>
          </a:bodyPr>
          <a:lstStyle/>
          <a:p>
            <a:r>
              <a:rPr lang="en-GB" sz="1600" b="1" dirty="0">
                <a:solidFill>
                  <a:schemeClr val="bg1">
                    <a:lumMod val="95000"/>
                  </a:schemeClr>
                </a:solidFill>
                <a:latin typeface="Mark Pro" panose="020B0504020201010104" pitchFamily="34" charset="0"/>
              </a:rPr>
              <a:t>Duration</a:t>
            </a:r>
          </a:p>
        </p:txBody>
      </p:sp>
      <p:sp>
        <p:nvSpPr>
          <p:cNvPr id="21" name="Rectangle 20">
            <a:extLst>
              <a:ext uri="{FF2B5EF4-FFF2-40B4-BE49-F238E27FC236}">
                <a16:creationId xmlns:a16="http://schemas.microsoft.com/office/drawing/2014/main" id="{EE006F4E-4447-1D28-67C7-6CA98C465373}"/>
              </a:ext>
            </a:extLst>
          </p:cNvPr>
          <p:cNvSpPr/>
          <p:nvPr/>
        </p:nvSpPr>
        <p:spPr>
          <a:xfrm>
            <a:off x="6096000" y="3843838"/>
            <a:ext cx="814754" cy="3138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a:extLst>
              <a:ext uri="{FF2B5EF4-FFF2-40B4-BE49-F238E27FC236}">
                <a16:creationId xmlns:a16="http://schemas.microsoft.com/office/drawing/2014/main" id="{02C9D9E0-B52B-31A2-833C-0EE54642425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10754" y="4069366"/>
            <a:ext cx="4015585" cy="2413891"/>
          </a:xfrm>
          <a:prstGeom prst="rect">
            <a:avLst/>
          </a:prstGeom>
          <a:noFill/>
        </p:spPr>
      </p:pic>
      <p:sp>
        <p:nvSpPr>
          <p:cNvPr id="2" name="TextBox 1">
            <a:extLst>
              <a:ext uri="{FF2B5EF4-FFF2-40B4-BE49-F238E27FC236}">
                <a16:creationId xmlns:a16="http://schemas.microsoft.com/office/drawing/2014/main" id="{330DCC76-5672-6FB0-69CE-9264F8FC3127}"/>
              </a:ext>
            </a:extLst>
          </p:cNvPr>
          <p:cNvSpPr txBox="1"/>
          <p:nvPr/>
        </p:nvSpPr>
        <p:spPr>
          <a:xfrm>
            <a:off x="8031349" y="682531"/>
            <a:ext cx="1834156" cy="338554"/>
          </a:xfrm>
          <a:prstGeom prst="rect">
            <a:avLst/>
          </a:prstGeom>
          <a:solidFill>
            <a:srgbClr val="1666AE"/>
          </a:solidFill>
          <a:effectLst>
            <a:outerShdw blurRad="50800" dist="38100" dir="10800000" algn="r" rotWithShape="0">
              <a:prstClr val="black">
                <a:alpha val="40000"/>
              </a:prstClr>
            </a:outerShdw>
          </a:effectLst>
          <a:scene3d>
            <a:camera prst="orthographicFront"/>
            <a:lightRig rig="threePt" dir="t"/>
          </a:scene3d>
          <a:sp3d>
            <a:bevelT/>
          </a:sp3d>
        </p:spPr>
        <p:txBody>
          <a:bodyPr wrap="none" rtlCol="0">
            <a:spAutoFit/>
          </a:bodyPr>
          <a:lstStyle/>
          <a:p>
            <a:r>
              <a:rPr lang="en-GB" sz="1600" b="1" dirty="0">
                <a:solidFill>
                  <a:schemeClr val="bg1">
                    <a:lumMod val="95000"/>
                  </a:schemeClr>
                </a:solidFill>
                <a:latin typeface="Mark Pro" panose="020B0504020201010104" pitchFamily="34" charset="0"/>
              </a:rPr>
              <a:t>Size of company</a:t>
            </a:r>
          </a:p>
        </p:txBody>
      </p:sp>
      <p:sp>
        <p:nvSpPr>
          <p:cNvPr id="5" name="TextBox 4">
            <a:extLst>
              <a:ext uri="{FF2B5EF4-FFF2-40B4-BE49-F238E27FC236}">
                <a16:creationId xmlns:a16="http://schemas.microsoft.com/office/drawing/2014/main" id="{0F1C752C-9B27-93DE-E154-3F5394ED7523}"/>
              </a:ext>
            </a:extLst>
          </p:cNvPr>
          <p:cNvSpPr txBox="1"/>
          <p:nvPr/>
        </p:nvSpPr>
        <p:spPr>
          <a:xfrm>
            <a:off x="2920154" y="3674561"/>
            <a:ext cx="2271776" cy="338554"/>
          </a:xfrm>
          <a:prstGeom prst="rect">
            <a:avLst/>
          </a:prstGeom>
          <a:solidFill>
            <a:srgbClr val="1666AE"/>
          </a:solidFill>
          <a:effectLst>
            <a:outerShdw blurRad="50800" dist="38100" dir="10800000" algn="r" rotWithShape="0">
              <a:prstClr val="black">
                <a:alpha val="40000"/>
              </a:prstClr>
            </a:outerShdw>
          </a:effectLst>
          <a:scene3d>
            <a:camera prst="orthographicFront"/>
            <a:lightRig rig="threePt" dir="t"/>
          </a:scene3d>
          <a:sp3d>
            <a:bevelT/>
          </a:sp3d>
        </p:spPr>
        <p:txBody>
          <a:bodyPr wrap="none" rtlCol="0">
            <a:spAutoFit/>
          </a:bodyPr>
          <a:lstStyle/>
          <a:p>
            <a:r>
              <a:rPr lang="en-GB" sz="1600" b="1" dirty="0">
                <a:solidFill>
                  <a:schemeClr val="bg1">
                    <a:lumMod val="95000"/>
                  </a:schemeClr>
                </a:solidFill>
                <a:latin typeface="Mark Pro" panose="020B0504020201010104" pitchFamily="34" charset="0"/>
              </a:rPr>
              <a:t>Scheme Membership</a:t>
            </a:r>
          </a:p>
        </p:txBody>
      </p:sp>
      <p:sp>
        <p:nvSpPr>
          <p:cNvPr id="6" name="TextBox 5">
            <a:extLst>
              <a:ext uri="{FF2B5EF4-FFF2-40B4-BE49-F238E27FC236}">
                <a16:creationId xmlns:a16="http://schemas.microsoft.com/office/drawing/2014/main" id="{9098DB7A-9D74-0A94-ABBD-0C1D0416369D}"/>
              </a:ext>
            </a:extLst>
          </p:cNvPr>
          <p:cNvSpPr txBox="1"/>
          <p:nvPr/>
        </p:nvSpPr>
        <p:spPr>
          <a:xfrm>
            <a:off x="7680292" y="3674561"/>
            <a:ext cx="2536272" cy="338554"/>
          </a:xfrm>
          <a:prstGeom prst="rect">
            <a:avLst/>
          </a:prstGeom>
          <a:solidFill>
            <a:srgbClr val="1666AE"/>
          </a:solidFill>
          <a:effectLst>
            <a:outerShdw blurRad="50800" dist="38100" dir="10800000" algn="r" rotWithShape="0">
              <a:prstClr val="black">
                <a:alpha val="40000"/>
              </a:prstClr>
            </a:outerShdw>
          </a:effectLst>
          <a:scene3d>
            <a:camera prst="orthographicFront"/>
            <a:lightRig rig="threePt" dir="t"/>
          </a:scene3d>
          <a:sp3d>
            <a:bevelT/>
          </a:sp3d>
        </p:spPr>
        <p:txBody>
          <a:bodyPr wrap="none" rtlCol="0">
            <a:spAutoFit/>
          </a:bodyPr>
          <a:lstStyle/>
          <a:p>
            <a:r>
              <a:rPr lang="en-GB" sz="1600" b="1" dirty="0">
                <a:solidFill>
                  <a:schemeClr val="bg1">
                    <a:lumMod val="95000"/>
                  </a:schemeClr>
                </a:solidFill>
                <a:latin typeface="Mark Pro" panose="020B0504020201010104" pitchFamily="34" charset="0"/>
              </a:rPr>
              <a:t>Membership use of STS</a:t>
            </a:r>
          </a:p>
        </p:txBody>
      </p:sp>
    </p:spTree>
    <p:extLst>
      <p:ext uri="{BB962C8B-B14F-4D97-AF65-F5344CB8AC3E}">
        <p14:creationId xmlns:p14="http://schemas.microsoft.com/office/powerpoint/2010/main" val="30217622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2B881F95-B594-1F21-C559-41E81DEDA7F0}"/>
              </a:ext>
            </a:extLst>
          </p:cNvPr>
          <p:cNvSpPr/>
          <p:nvPr/>
        </p:nvSpPr>
        <p:spPr>
          <a:xfrm>
            <a:off x="745862" y="771202"/>
            <a:ext cx="11142047" cy="5524329"/>
          </a:xfrm>
          <a:prstGeom prst="roundRect">
            <a:avLst>
              <a:gd name="adj" fmla="val 9493"/>
            </a:avLst>
          </a:prstGeom>
          <a:solidFill>
            <a:srgbClr val="8CC2BF">
              <a:alpha val="48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D3BA8212-2287-BE81-7525-F46B66BA6364}"/>
              </a:ext>
            </a:extLst>
          </p:cNvPr>
          <p:cNvGrpSpPr/>
          <p:nvPr/>
        </p:nvGrpSpPr>
        <p:grpSpPr>
          <a:xfrm>
            <a:off x="1644875" y="2862980"/>
            <a:ext cx="9344025" cy="4371975"/>
            <a:chOff x="1423987" y="2950483"/>
            <a:chExt cx="9344025" cy="4371975"/>
          </a:xfrm>
        </p:grpSpPr>
        <p:sp>
          <p:nvSpPr>
            <p:cNvPr id="2" name="Rectangle: Rounded Corners 1">
              <a:extLst>
                <a:ext uri="{FF2B5EF4-FFF2-40B4-BE49-F238E27FC236}">
                  <a16:creationId xmlns:a16="http://schemas.microsoft.com/office/drawing/2014/main" id="{A0BFC5E8-E853-82D2-44D8-04277904594F}"/>
                </a:ext>
              </a:extLst>
            </p:cNvPr>
            <p:cNvSpPr/>
            <p:nvPr/>
          </p:nvSpPr>
          <p:spPr>
            <a:xfrm>
              <a:off x="1423987" y="2950483"/>
              <a:ext cx="9344025" cy="4371975"/>
            </a:xfrm>
            <a:prstGeom prst="roundRect">
              <a:avLst>
                <a:gd name="adj" fmla="val 5883"/>
              </a:avLst>
            </a:prstGeom>
            <a:solidFill>
              <a:srgbClr val="00205B"/>
            </a:solidFill>
            <a:ln>
              <a:noFill/>
            </a:ln>
            <a:scene3d>
              <a:camera prst="perspectiveRelaxedModerately">
                <a:rot lat="17390632" lon="0" rev="0"/>
              </a:camera>
              <a:lightRig rig="twoPt" dir="t"/>
            </a:scene3d>
            <a:sp3d extrusionH="254000"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Rounded Corners 3">
              <a:extLst>
                <a:ext uri="{FF2B5EF4-FFF2-40B4-BE49-F238E27FC236}">
                  <a16:creationId xmlns:a16="http://schemas.microsoft.com/office/drawing/2014/main" id="{EC33FB16-F4AA-8E04-D433-84581872AABB}"/>
                </a:ext>
              </a:extLst>
            </p:cNvPr>
            <p:cNvSpPr/>
            <p:nvPr/>
          </p:nvSpPr>
          <p:spPr>
            <a:xfrm>
              <a:off x="1625600" y="3432628"/>
              <a:ext cx="8940799" cy="3425372"/>
            </a:xfrm>
            <a:prstGeom prst="roundRect">
              <a:avLst>
                <a:gd name="adj" fmla="val 5883"/>
              </a:avLst>
            </a:prstGeom>
            <a:solidFill>
              <a:srgbClr val="8CC2BF"/>
            </a:solidFill>
            <a:ln>
              <a:noFill/>
            </a:ln>
            <a:scene3d>
              <a:camera prst="perspectiveRelaxedModerately">
                <a:rot lat="17390632" lon="0" rev="0"/>
              </a:camera>
              <a:lightRig rig="two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6" name="Chart 5">
            <a:extLst>
              <a:ext uri="{FF2B5EF4-FFF2-40B4-BE49-F238E27FC236}">
                <a16:creationId xmlns:a16="http://schemas.microsoft.com/office/drawing/2014/main" id="{FB689993-93BE-6793-F736-1D73AAE61B33}"/>
              </a:ext>
            </a:extLst>
          </p:cNvPr>
          <p:cNvGraphicFramePr/>
          <p:nvPr>
            <p:extLst>
              <p:ext uri="{D42A27DB-BD31-4B8C-83A1-F6EECF244321}">
                <p14:modId xmlns:p14="http://schemas.microsoft.com/office/powerpoint/2010/main" val="768363270"/>
              </p:ext>
            </p:extLst>
          </p:nvPr>
        </p:nvGraphicFramePr>
        <p:xfrm>
          <a:off x="1846488" y="394719"/>
          <a:ext cx="8940799"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FC32B63B-D72C-D913-877E-A45FE63EF389}"/>
              </a:ext>
            </a:extLst>
          </p:cNvPr>
          <p:cNvSpPr/>
          <p:nvPr/>
        </p:nvSpPr>
        <p:spPr>
          <a:xfrm>
            <a:off x="-17307" y="-30908"/>
            <a:ext cx="648000" cy="6888908"/>
          </a:xfrm>
          <a:prstGeom prst="rect">
            <a:avLst/>
          </a:prstGeom>
          <a:solidFill>
            <a:srgbClr val="009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DF0F43B6-66D7-2CC4-BA9F-557EEDB28E31}"/>
              </a:ext>
            </a:extLst>
          </p:cNvPr>
          <p:cNvSpPr txBox="1"/>
          <p:nvPr/>
        </p:nvSpPr>
        <p:spPr>
          <a:xfrm>
            <a:off x="807147" y="125854"/>
            <a:ext cx="6204096" cy="523220"/>
          </a:xfrm>
          <a:prstGeom prst="rect">
            <a:avLst/>
          </a:prstGeom>
          <a:noFill/>
        </p:spPr>
        <p:txBody>
          <a:bodyPr wrap="square">
            <a:spAutoFit/>
          </a:bodyPr>
          <a:lstStyle/>
          <a:p>
            <a:r>
              <a:rPr lang="en-GB" sz="2800" b="1" dirty="0">
                <a:solidFill>
                  <a:srgbClr val="009DE0"/>
                </a:solidFill>
                <a:latin typeface="MarkPro-Black" panose="020B0A04020101010102" pitchFamily="34" charset="0"/>
              </a:rPr>
              <a:t>Membership</a:t>
            </a:r>
          </a:p>
        </p:txBody>
      </p:sp>
      <p:sp>
        <p:nvSpPr>
          <p:cNvPr id="9" name="TextBox 8">
            <a:extLst>
              <a:ext uri="{FF2B5EF4-FFF2-40B4-BE49-F238E27FC236}">
                <a16:creationId xmlns:a16="http://schemas.microsoft.com/office/drawing/2014/main" id="{F74FCF68-5C7B-0D1A-E9C4-F38C3C917423}"/>
              </a:ext>
            </a:extLst>
          </p:cNvPr>
          <p:cNvSpPr txBox="1"/>
          <p:nvPr/>
        </p:nvSpPr>
        <p:spPr>
          <a:xfrm>
            <a:off x="5314849" y="917939"/>
            <a:ext cx="2004075" cy="338554"/>
          </a:xfrm>
          <a:prstGeom prst="rect">
            <a:avLst/>
          </a:prstGeom>
          <a:solidFill>
            <a:srgbClr val="1666AE"/>
          </a:solidFill>
          <a:effectLst>
            <a:outerShdw blurRad="50800" dist="38100" dir="10800000" algn="r" rotWithShape="0">
              <a:prstClr val="black">
                <a:alpha val="40000"/>
              </a:prstClr>
            </a:outerShdw>
          </a:effectLst>
          <a:scene3d>
            <a:camera prst="orthographicFront"/>
            <a:lightRig rig="threePt" dir="t"/>
          </a:scene3d>
          <a:sp3d>
            <a:bevelT/>
          </a:sp3d>
        </p:spPr>
        <p:txBody>
          <a:bodyPr wrap="none" rtlCol="0">
            <a:spAutoFit/>
          </a:bodyPr>
          <a:lstStyle/>
          <a:p>
            <a:r>
              <a:rPr lang="en-GB" sz="1600" b="1" dirty="0">
                <a:solidFill>
                  <a:schemeClr val="bg1">
                    <a:lumMod val="95000"/>
                  </a:schemeClr>
                </a:solidFill>
                <a:latin typeface="Mark Pro" panose="020B0504020201010104" pitchFamily="34" charset="0"/>
              </a:rPr>
              <a:t>Attrition: 20 years</a:t>
            </a:r>
          </a:p>
        </p:txBody>
      </p:sp>
      <p:sp>
        <p:nvSpPr>
          <p:cNvPr id="10" name="TextBox 9">
            <a:extLst>
              <a:ext uri="{FF2B5EF4-FFF2-40B4-BE49-F238E27FC236}">
                <a16:creationId xmlns:a16="http://schemas.microsoft.com/office/drawing/2014/main" id="{0F159941-B8ED-0F8F-E43C-1E25A3F75680}"/>
              </a:ext>
            </a:extLst>
          </p:cNvPr>
          <p:cNvSpPr txBox="1"/>
          <p:nvPr/>
        </p:nvSpPr>
        <p:spPr>
          <a:xfrm rot="16200000">
            <a:off x="-1464984" y="3167390"/>
            <a:ext cx="3453189" cy="523220"/>
          </a:xfrm>
          <a:prstGeom prst="rect">
            <a:avLst/>
          </a:prstGeom>
          <a:noFill/>
        </p:spPr>
        <p:txBody>
          <a:bodyPr wrap="none" rtlCol="0">
            <a:spAutoFit/>
          </a:bodyPr>
          <a:lstStyle/>
          <a:p>
            <a:r>
              <a:rPr lang="en-GB" sz="2800" b="1" dirty="0">
                <a:solidFill>
                  <a:schemeClr val="bg1"/>
                </a:solidFill>
                <a:latin typeface="Mark Pro" panose="020B0504020201010104" pitchFamily="34" charset="0"/>
              </a:rPr>
              <a:t>Summary Findings</a:t>
            </a:r>
          </a:p>
        </p:txBody>
      </p:sp>
    </p:spTree>
    <p:extLst>
      <p:ext uri="{BB962C8B-B14F-4D97-AF65-F5344CB8AC3E}">
        <p14:creationId xmlns:p14="http://schemas.microsoft.com/office/powerpoint/2010/main" val="3444801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Video 35" title="Simple head and plants animation">
            <a:hlinkClick r:id="" action="ppaction://media"/>
            <a:extLst>
              <a:ext uri="{FF2B5EF4-FFF2-40B4-BE49-F238E27FC236}">
                <a16:creationId xmlns:a16="http://schemas.microsoft.com/office/drawing/2014/main" id="{A3546D52-0BFA-B4D1-B045-661161D274F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29" name="Rectangle 28">
            <a:extLst>
              <a:ext uri="{FF2B5EF4-FFF2-40B4-BE49-F238E27FC236}">
                <a16:creationId xmlns:a16="http://schemas.microsoft.com/office/drawing/2014/main" id="{5505FD44-6398-1AD3-7513-183021A46786}"/>
              </a:ext>
            </a:extLst>
          </p:cNvPr>
          <p:cNvSpPr/>
          <p:nvPr/>
        </p:nvSpPr>
        <p:spPr>
          <a:xfrm>
            <a:off x="0" y="-15454"/>
            <a:ext cx="648000" cy="6888908"/>
          </a:xfrm>
          <a:prstGeom prst="rect">
            <a:avLst/>
          </a:prstGeom>
          <a:solidFill>
            <a:srgbClr val="009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TextBox 29">
            <a:extLst>
              <a:ext uri="{FF2B5EF4-FFF2-40B4-BE49-F238E27FC236}">
                <a16:creationId xmlns:a16="http://schemas.microsoft.com/office/drawing/2014/main" id="{04D09656-8B04-BBD3-77EB-9E51859FA655}"/>
              </a:ext>
            </a:extLst>
          </p:cNvPr>
          <p:cNvSpPr txBox="1"/>
          <p:nvPr/>
        </p:nvSpPr>
        <p:spPr>
          <a:xfrm rot="16200000">
            <a:off x="-2643185" y="3167390"/>
            <a:ext cx="5809604" cy="523220"/>
          </a:xfrm>
          <a:prstGeom prst="rect">
            <a:avLst/>
          </a:prstGeom>
          <a:noFill/>
        </p:spPr>
        <p:txBody>
          <a:bodyPr wrap="none" rtlCol="0">
            <a:spAutoFit/>
          </a:bodyPr>
          <a:lstStyle/>
          <a:p>
            <a:r>
              <a:rPr lang="en-GB" sz="2800" b="1" dirty="0">
                <a:solidFill>
                  <a:schemeClr val="bg1"/>
                </a:solidFill>
                <a:latin typeface="Mark Pro" panose="020B0504020201010104" pitchFamily="34" charset="0"/>
              </a:rPr>
              <a:t>Summary Findings: Membership</a:t>
            </a:r>
          </a:p>
        </p:txBody>
      </p:sp>
      <p:pic>
        <p:nvPicPr>
          <p:cNvPr id="41" name="Picture 40" descr="A white text on a black background&#10;&#10;Description automatically generated">
            <a:extLst>
              <a:ext uri="{FF2B5EF4-FFF2-40B4-BE49-F238E27FC236}">
                <a16:creationId xmlns:a16="http://schemas.microsoft.com/office/drawing/2014/main" id="{34FE5FB5-0CBB-58F1-8DB9-99C9E0111E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47423" y="5826642"/>
            <a:ext cx="2230277" cy="604800"/>
          </a:xfrm>
          <a:prstGeom prst="rect">
            <a:avLst/>
          </a:prstGeom>
        </p:spPr>
      </p:pic>
    </p:spTree>
    <p:extLst>
      <p:ext uri="{BB962C8B-B14F-4D97-AF65-F5344CB8AC3E}">
        <p14:creationId xmlns:p14="http://schemas.microsoft.com/office/powerpoint/2010/main" val="423923678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00"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7"/>
                </p:tgtEl>
              </p:cMediaNode>
            </p:video>
            <p:seq concurrent="1" nextAc="seek">
              <p:cTn id="8" restart="whenNotActive" fill="hold" evtFilter="cancelBubble" nodeType="interactiveSeq">
                <p:stCondLst>
                  <p:cond evt="onClick" delay="0">
                    <p:tgtEl>
                      <p:spTgt spid="3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7"/>
                                        </p:tgtEl>
                                      </p:cBhvr>
                                    </p:cmd>
                                  </p:childTnLst>
                                </p:cTn>
                              </p:par>
                            </p:childTnLst>
                          </p:cTn>
                        </p:par>
                      </p:childTnLst>
                    </p:cTn>
                  </p:par>
                </p:childTnLst>
              </p:cTn>
              <p:nextCondLst>
                <p:cond evt="onClick" delay="0">
                  <p:tgtEl>
                    <p:spTgt spid="3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D7A4BD-E2B4-EDAE-AE18-A44C485F43C2}"/>
              </a:ext>
            </a:extLst>
          </p:cNvPr>
          <p:cNvSpPr/>
          <p:nvPr/>
        </p:nvSpPr>
        <p:spPr>
          <a:xfrm>
            <a:off x="627403" y="4054344"/>
            <a:ext cx="11564597" cy="1719218"/>
          </a:xfrm>
          <a:prstGeom prst="rect">
            <a:avLst/>
          </a:prstGeom>
          <a:solidFill>
            <a:srgbClr val="2A24A4">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F27884C-31A2-D93C-D126-C823C4BA9FAA}"/>
              </a:ext>
            </a:extLst>
          </p:cNvPr>
          <p:cNvSpPr/>
          <p:nvPr/>
        </p:nvSpPr>
        <p:spPr>
          <a:xfrm>
            <a:off x="630693" y="1716919"/>
            <a:ext cx="11561307" cy="2332566"/>
          </a:xfrm>
          <a:prstGeom prst="rect">
            <a:avLst/>
          </a:prstGeom>
          <a:solidFill>
            <a:srgbClr val="009DE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5" name="Chart 4">
            <a:extLst>
              <a:ext uri="{FF2B5EF4-FFF2-40B4-BE49-F238E27FC236}">
                <a16:creationId xmlns:a16="http://schemas.microsoft.com/office/drawing/2014/main" id="{113F3A09-C559-E488-17AF-7AA17F595428}"/>
              </a:ext>
            </a:extLst>
          </p:cNvPr>
          <p:cNvGraphicFramePr/>
          <p:nvPr>
            <p:extLst>
              <p:ext uri="{D42A27DB-BD31-4B8C-83A1-F6EECF244321}">
                <p14:modId xmlns:p14="http://schemas.microsoft.com/office/powerpoint/2010/main" val="2463072947"/>
              </p:ext>
            </p:extLst>
          </p:nvPr>
        </p:nvGraphicFramePr>
        <p:xfrm>
          <a:off x="957943" y="1020603"/>
          <a:ext cx="10900228"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CB8AC754-91C6-755F-EE07-8157FAC0A8D2}"/>
              </a:ext>
            </a:extLst>
          </p:cNvPr>
          <p:cNvSpPr/>
          <p:nvPr/>
        </p:nvSpPr>
        <p:spPr>
          <a:xfrm>
            <a:off x="-17307" y="-30908"/>
            <a:ext cx="648000" cy="6888908"/>
          </a:xfrm>
          <a:prstGeom prst="rect">
            <a:avLst/>
          </a:prstGeom>
          <a:solidFill>
            <a:srgbClr val="009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60CCB37-F94F-BB1D-BA6F-CE0610F4B797}"/>
              </a:ext>
            </a:extLst>
          </p:cNvPr>
          <p:cNvSpPr txBox="1"/>
          <p:nvPr/>
        </p:nvSpPr>
        <p:spPr>
          <a:xfrm rot="16200000">
            <a:off x="-1464984" y="3167390"/>
            <a:ext cx="3453189" cy="523220"/>
          </a:xfrm>
          <a:prstGeom prst="rect">
            <a:avLst/>
          </a:prstGeom>
          <a:noFill/>
        </p:spPr>
        <p:txBody>
          <a:bodyPr wrap="none" rtlCol="0">
            <a:spAutoFit/>
          </a:bodyPr>
          <a:lstStyle/>
          <a:p>
            <a:r>
              <a:rPr lang="en-GB" sz="2800" b="1" dirty="0">
                <a:solidFill>
                  <a:schemeClr val="bg1"/>
                </a:solidFill>
                <a:latin typeface="Mark Pro" panose="020B0504020201010104" pitchFamily="34" charset="0"/>
              </a:rPr>
              <a:t>Summary Findings</a:t>
            </a:r>
          </a:p>
        </p:txBody>
      </p:sp>
      <p:sp>
        <p:nvSpPr>
          <p:cNvPr id="11" name="TextBox 10">
            <a:extLst>
              <a:ext uri="{FF2B5EF4-FFF2-40B4-BE49-F238E27FC236}">
                <a16:creationId xmlns:a16="http://schemas.microsoft.com/office/drawing/2014/main" id="{EDA130E1-F0D4-B01C-2393-2EB70719410B}"/>
              </a:ext>
            </a:extLst>
          </p:cNvPr>
          <p:cNvSpPr txBox="1"/>
          <p:nvPr/>
        </p:nvSpPr>
        <p:spPr>
          <a:xfrm>
            <a:off x="807146" y="125854"/>
            <a:ext cx="7378491" cy="523220"/>
          </a:xfrm>
          <a:prstGeom prst="rect">
            <a:avLst/>
          </a:prstGeom>
          <a:noFill/>
        </p:spPr>
        <p:txBody>
          <a:bodyPr wrap="square">
            <a:spAutoFit/>
          </a:bodyPr>
          <a:lstStyle/>
          <a:p>
            <a:r>
              <a:rPr lang="en-GB" sz="2800" b="1" dirty="0">
                <a:solidFill>
                  <a:srgbClr val="009DE0"/>
                </a:solidFill>
                <a:latin typeface="MarkPro-Black" panose="020B0A04020101010102" pitchFamily="34" charset="0"/>
              </a:rPr>
              <a:t>Reasons to join SNIPEF or retain membership</a:t>
            </a:r>
          </a:p>
        </p:txBody>
      </p:sp>
    </p:spTree>
    <p:extLst>
      <p:ext uri="{BB962C8B-B14F-4D97-AF65-F5344CB8AC3E}">
        <p14:creationId xmlns:p14="http://schemas.microsoft.com/office/powerpoint/2010/main" val="382242878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0057685D78AA7488A4D8D836F0BAC61" ma:contentTypeVersion="16" ma:contentTypeDescription="Create a new document." ma:contentTypeScope="" ma:versionID="3571a4e616c9c029be599e240ff9daa1">
  <xsd:schema xmlns:xsd="http://www.w3.org/2001/XMLSchema" xmlns:xs="http://www.w3.org/2001/XMLSchema" xmlns:p="http://schemas.microsoft.com/office/2006/metadata/properties" xmlns:ns2="46bd5a26-a79f-4ea2-9c37-8639a7086101" xmlns:ns3="8617af11-4db9-4fce-a4ec-175b9db1ce36" targetNamespace="http://schemas.microsoft.com/office/2006/metadata/properties" ma:root="true" ma:fieldsID="48005c77b00140735dc858607e7c233d" ns2:_="" ns3:_="">
    <xsd:import namespace="46bd5a26-a79f-4ea2-9c37-8639a7086101"/>
    <xsd:import namespace="8617af11-4db9-4fce-a4ec-175b9db1ce3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bd5a26-a79f-4ea2-9c37-8639a70861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95bc47e-fd3d-43ae-b25a-761e47cc0e07"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617af11-4db9-4fce-a4ec-175b9db1ce36"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9de81f77-b6d0-4df7-ad6c-bcf375945640}" ma:internalName="TaxCatchAll" ma:showField="CatchAllData" ma:web="8617af11-4db9-4fce-a4ec-175b9db1ce36">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6bd5a26-a79f-4ea2-9c37-8639a7086101">
      <Terms xmlns="http://schemas.microsoft.com/office/infopath/2007/PartnerControls"/>
    </lcf76f155ced4ddcb4097134ff3c332f>
    <TaxCatchAll xmlns="8617af11-4db9-4fce-a4ec-175b9db1ce36" xsi:nil="true"/>
  </documentManagement>
</p:properties>
</file>

<file path=customXml/itemProps1.xml><?xml version="1.0" encoding="utf-8"?>
<ds:datastoreItem xmlns:ds="http://schemas.openxmlformats.org/officeDocument/2006/customXml" ds:itemID="{1F0610E7-7540-40C8-A4AC-5DD7554670BF}">
  <ds:schemaRefs>
    <ds:schemaRef ds:uri="http://schemas.microsoft.com/sharepoint/v3/contenttype/forms"/>
  </ds:schemaRefs>
</ds:datastoreItem>
</file>

<file path=customXml/itemProps2.xml><?xml version="1.0" encoding="utf-8"?>
<ds:datastoreItem xmlns:ds="http://schemas.openxmlformats.org/officeDocument/2006/customXml" ds:itemID="{79229187-164E-4897-8AAE-9CA0DC6891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bd5a26-a79f-4ea2-9c37-8639a7086101"/>
    <ds:schemaRef ds:uri="8617af11-4db9-4fce-a4ec-175b9db1ce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B9A7A75-289A-481C-8FFD-2A9B3A3A7BF3}">
  <ds:schemaRefs>
    <ds:schemaRef ds:uri="http://purl.org/dc/elements/1.1/"/>
    <ds:schemaRef ds:uri="http://purl.org/dc/terms/"/>
    <ds:schemaRef ds:uri="http://schemas.microsoft.com/office/2006/metadata/properties"/>
    <ds:schemaRef ds:uri="46bd5a26-a79f-4ea2-9c37-8639a7086101"/>
    <ds:schemaRef ds:uri="http://schemas.microsoft.com/office/2006/documentManagement/types"/>
    <ds:schemaRef ds:uri="8617af11-4db9-4fce-a4ec-175b9db1ce36"/>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950</TotalTime>
  <Words>992</Words>
  <Application>Microsoft Office PowerPoint</Application>
  <PresentationFormat>Widescreen</PresentationFormat>
  <Paragraphs>240</Paragraphs>
  <Slides>24</Slides>
  <Notes>15</Notes>
  <HiddenSlides>0</HiddenSlides>
  <MMClips>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Arial Black</vt:lpstr>
      <vt:lpstr>Calibri</vt:lpstr>
      <vt:lpstr>Calibri Light</vt:lpstr>
      <vt:lpstr>KaTeX_Main</vt:lpstr>
      <vt:lpstr>Mark Pro</vt:lpstr>
      <vt:lpstr>MarkPro-Black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Campbell</dc:creator>
  <cp:lastModifiedBy>Richard Campbell</cp:lastModifiedBy>
  <cp:revision>7</cp:revision>
  <dcterms:created xsi:type="dcterms:W3CDTF">2023-09-25T09:52:12Z</dcterms:created>
  <dcterms:modified xsi:type="dcterms:W3CDTF">2023-12-06T12:44:10Z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0x010100F0057685D78AA7488A4D8D836F0BAC61</vt:lpwstr>
  </property>
  <property fmtid="{D5CDD505-2E9C-101B-9397-08002B2CF9AE}" pid="3" name="MediaServiceImageTags">
    <vt:lpwstr/>
  </property>
</Properties>
</file>